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62" r:id="rId5"/>
    <p:sldId id="265" r:id="rId6"/>
    <p:sldId id="266" r:id="rId7"/>
    <p:sldId id="267" r:id="rId8"/>
    <p:sldId id="268" r:id="rId9"/>
    <p:sldId id="271" r:id="rId10"/>
    <p:sldId id="270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302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90" r:id="rId30"/>
    <p:sldId id="292" r:id="rId31"/>
    <p:sldId id="299" r:id="rId3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2477-AC0A-41C2-A587-1BC10F16894B}" type="datetimeFigureOut">
              <a:rPr lang="sr-Latn-RS" smtClean="0"/>
              <a:t>24.3.2020.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81D4-0349-4DFD-BAB2-896773EC9D1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16165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2477-AC0A-41C2-A587-1BC10F16894B}" type="datetimeFigureOut">
              <a:rPr lang="sr-Latn-RS" smtClean="0"/>
              <a:t>24.3.2020.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81D4-0349-4DFD-BAB2-896773EC9D1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34245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2477-AC0A-41C2-A587-1BC10F16894B}" type="datetimeFigureOut">
              <a:rPr lang="sr-Latn-RS" smtClean="0"/>
              <a:t>24.3.2020.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81D4-0349-4DFD-BAB2-896773EC9D1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5540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2477-AC0A-41C2-A587-1BC10F16894B}" type="datetimeFigureOut">
              <a:rPr lang="sr-Latn-RS" smtClean="0"/>
              <a:t>24.3.2020.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81D4-0349-4DFD-BAB2-896773EC9D1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0838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2477-AC0A-41C2-A587-1BC10F16894B}" type="datetimeFigureOut">
              <a:rPr lang="sr-Latn-RS" smtClean="0"/>
              <a:t>24.3.2020.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81D4-0349-4DFD-BAB2-896773EC9D1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6376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2477-AC0A-41C2-A587-1BC10F16894B}" type="datetimeFigureOut">
              <a:rPr lang="sr-Latn-RS" smtClean="0"/>
              <a:t>24.3.2020.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81D4-0349-4DFD-BAB2-896773EC9D1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95875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2477-AC0A-41C2-A587-1BC10F16894B}" type="datetimeFigureOut">
              <a:rPr lang="sr-Latn-RS" smtClean="0"/>
              <a:t>24.3.2020.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81D4-0349-4DFD-BAB2-896773EC9D1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86777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2477-AC0A-41C2-A587-1BC10F16894B}" type="datetimeFigureOut">
              <a:rPr lang="sr-Latn-RS" smtClean="0"/>
              <a:t>24.3.2020.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81D4-0349-4DFD-BAB2-896773EC9D1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09835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2477-AC0A-41C2-A587-1BC10F16894B}" type="datetimeFigureOut">
              <a:rPr lang="sr-Latn-RS" smtClean="0"/>
              <a:t>24.3.2020.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81D4-0349-4DFD-BAB2-896773EC9D1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62151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2477-AC0A-41C2-A587-1BC10F16894B}" type="datetimeFigureOut">
              <a:rPr lang="sr-Latn-RS" smtClean="0"/>
              <a:t>24.3.2020.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81D4-0349-4DFD-BAB2-896773EC9D1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7741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2477-AC0A-41C2-A587-1BC10F16894B}" type="datetimeFigureOut">
              <a:rPr lang="sr-Latn-RS" smtClean="0"/>
              <a:t>24.3.2020.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81D4-0349-4DFD-BAB2-896773EC9D1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4316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82477-AC0A-41C2-A587-1BC10F16894B}" type="datetimeFigureOut">
              <a:rPr lang="sr-Latn-RS" smtClean="0"/>
              <a:t>24.3.2020.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C81D4-0349-4DFD-BAB2-896773EC9D1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72382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CCEC59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16" t="889" r="20517" b="91686"/>
          <a:stretch/>
        </p:blipFill>
        <p:spPr bwMode="auto">
          <a:xfrm>
            <a:off x="1835696" y="1484784"/>
            <a:ext cx="4896544" cy="84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90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47595" r="12896" b="49239"/>
          <a:stretch/>
        </p:blipFill>
        <p:spPr bwMode="auto">
          <a:xfrm>
            <a:off x="539551" y="243024"/>
            <a:ext cx="3694531" cy="4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30" t="50851" r="39357" b="46781"/>
          <a:stretch/>
        </p:blipFill>
        <p:spPr bwMode="auto">
          <a:xfrm>
            <a:off x="651901" y="825116"/>
            <a:ext cx="766917" cy="37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54097" r="8003" b="43183"/>
          <a:stretch/>
        </p:blipFill>
        <p:spPr bwMode="auto">
          <a:xfrm>
            <a:off x="539551" y="1340768"/>
            <a:ext cx="4214812" cy="42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23" y="29815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3.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29815"/>
            <a:ext cx="3071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Препиш, нацртај и израчунај.</a:t>
            </a:r>
            <a:endParaRPr lang="sr-Latn-RS" dirty="0">
              <a:solidFill>
                <a:srgbClr val="FF0000"/>
              </a:solidFill>
            </a:endParaRPr>
          </a:p>
        </p:txBody>
      </p:sp>
      <p:sp>
        <p:nvSpPr>
          <p:cNvPr id="7" name="Line 32"/>
          <p:cNvSpPr>
            <a:spLocks noChangeShapeType="1"/>
          </p:cNvSpPr>
          <p:nvPr/>
        </p:nvSpPr>
        <p:spPr bwMode="auto">
          <a:xfrm flipV="1">
            <a:off x="1085782" y="825116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8" name="Line 32"/>
          <p:cNvSpPr>
            <a:spLocks noChangeShapeType="1"/>
          </p:cNvSpPr>
          <p:nvPr/>
        </p:nvSpPr>
        <p:spPr bwMode="auto">
          <a:xfrm flipV="1">
            <a:off x="725419" y="825115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9" name="TextBox 8"/>
          <p:cNvSpPr txBox="1"/>
          <p:nvPr/>
        </p:nvSpPr>
        <p:spPr>
          <a:xfrm>
            <a:off x="1691680" y="1314625"/>
            <a:ext cx="1128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(12 – 2)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66711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47595" r="12896" b="49239"/>
          <a:stretch/>
        </p:blipFill>
        <p:spPr bwMode="auto">
          <a:xfrm>
            <a:off x="539551" y="243024"/>
            <a:ext cx="3694531" cy="4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30" t="50851" r="39357" b="46781"/>
          <a:stretch/>
        </p:blipFill>
        <p:spPr bwMode="auto">
          <a:xfrm>
            <a:off x="651901" y="825116"/>
            <a:ext cx="766917" cy="37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54097" r="8003" b="43183"/>
          <a:stretch/>
        </p:blipFill>
        <p:spPr bwMode="auto">
          <a:xfrm>
            <a:off x="539551" y="1340768"/>
            <a:ext cx="4214812" cy="42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23" y="29815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3.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29815"/>
            <a:ext cx="3071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Препиш, нацртај и израчунај.</a:t>
            </a:r>
            <a:endParaRPr lang="sr-Latn-RS" dirty="0">
              <a:solidFill>
                <a:srgbClr val="FF0000"/>
              </a:solidFill>
            </a:endParaRPr>
          </a:p>
        </p:txBody>
      </p:sp>
      <p:sp>
        <p:nvSpPr>
          <p:cNvPr id="7" name="Line 32"/>
          <p:cNvSpPr>
            <a:spLocks noChangeShapeType="1"/>
          </p:cNvSpPr>
          <p:nvPr/>
        </p:nvSpPr>
        <p:spPr bwMode="auto">
          <a:xfrm flipV="1">
            <a:off x="1085782" y="825116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8" name="Line 32"/>
          <p:cNvSpPr>
            <a:spLocks noChangeShapeType="1"/>
          </p:cNvSpPr>
          <p:nvPr/>
        </p:nvSpPr>
        <p:spPr bwMode="auto">
          <a:xfrm flipV="1">
            <a:off x="725419" y="825115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9" name="TextBox 8"/>
          <p:cNvSpPr txBox="1"/>
          <p:nvPr/>
        </p:nvSpPr>
        <p:spPr>
          <a:xfrm>
            <a:off x="1691680" y="1314625"/>
            <a:ext cx="1128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(12 – 2)</a:t>
            </a:r>
            <a:endParaRPr lang="sr-Latn-RS" sz="2400" dirty="0"/>
          </a:p>
        </p:txBody>
      </p:sp>
      <p:sp>
        <p:nvSpPr>
          <p:cNvPr id="10" name="Line 32"/>
          <p:cNvSpPr>
            <a:spLocks noChangeShapeType="1"/>
          </p:cNvSpPr>
          <p:nvPr/>
        </p:nvSpPr>
        <p:spPr bwMode="auto">
          <a:xfrm flipV="1">
            <a:off x="3905968" y="399147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1" name="Line 32"/>
          <p:cNvSpPr>
            <a:spLocks noChangeShapeType="1"/>
          </p:cNvSpPr>
          <p:nvPr/>
        </p:nvSpPr>
        <p:spPr bwMode="auto">
          <a:xfrm flipV="1">
            <a:off x="3548825" y="379573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2" name="Line 32"/>
          <p:cNvSpPr>
            <a:spLocks noChangeShapeType="1"/>
          </p:cNvSpPr>
          <p:nvPr/>
        </p:nvSpPr>
        <p:spPr bwMode="auto">
          <a:xfrm flipV="1">
            <a:off x="3188462" y="399146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0392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47595" r="12896" b="49239"/>
          <a:stretch/>
        </p:blipFill>
        <p:spPr bwMode="auto">
          <a:xfrm>
            <a:off x="539551" y="243024"/>
            <a:ext cx="3694531" cy="4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30" t="50851" r="39357" b="46781"/>
          <a:stretch/>
        </p:blipFill>
        <p:spPr bwMode="auto">
          <a:xfrm>
            <a:off x="651901" y="825116"/>
            <a:ext cx="766917" cy="37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54097" r="8003" b="43183"/>
          <a:stretch/>
        </p:blipFill>
        <p:spPr bwMode="auto">
          <a:xfrm>
            <a:off x="539551" y="1340768"/>
            <a:ext cx="4214812" cy="42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23" y="29815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3.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29815"/>
            <a:ext cx="3071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Препиш, нацртај и израчунај.</a:t>
            </a:r>
            <a:endParaRPr lang="sr-Latn-RS" dirty="0">
              <a:solidFill>
                <a:srgbClr val="FF0000"/>
              </a:solidFill>
            </a:endParaRPr>
          </a:p>
        </p:txBody>
      </p:sp>
      <p:sp>
        <p:nvSpPr>
          <p:cNvPr id="7" name="Line 32"/>
          <p:cNvSpPr>
            <a:spLocks noChangeShapeType="1"/>
          </p:cNvSpPr>
          <p:nvPr/>
        </p:nvSpPr>
        <p:spPr bwMode="auto">
          <a:xfrm flipV="1">
            <a:off x="1085782" y="825116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8" name="Line 32"/>
          <p:cNvSpPr>
            <a:spLocks noChangeShapeType="1"/>
          </p:cNvSpPr>
          <p:nvPr/>
        </p:nvSpPr>
        <p:spPr bwMode="auto">
          <a:xfrm flipV="1">
            <a:off x="725419" y="825115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9" name="TextBox 8"/>
          <p:cNvSpPr txBox="1"/>
          <p:nvPr/>
        </p:nvSpPr>
        <p:spPr>
          <a:xfrm>
            <a:off x="1691680" y="1314625"/>
            <a:ext cx="1867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(12 – 2) </a:t>
            </a:r>
            <a:r>
              <a:rPr lang="sr-Cyrl-RS" sz="2400" dirty="0"/>
              <a:t>–</a:t>
            </a:r>
            <a:r>
              <a:rPr lang="sr-Cyrl-RS" sz="2400" dirty="0" smtClean="0"/>
              <a:t> 3 = </a:t>
            </a:r>
            <a:endParaRPr lang="sr-Latn-RS" sz="2400" dirty="0"/>
          </a:p>
        </p:txBody>
      </p:sp>
      <p:sp>
        <p:nvSpPr>
          <p:cNvPr id="10" name="Line 32"/>
          <p:cNvSpPr>
            <a:spLocks noChangeShapeType="1"/>
          </p:cNvSpPr>
          <p:nvPr/>
        </p:nvSpPr>
        <p:spPr bwMode="auto">
          <a:xfrm flipV="1">
            <a:off x="3905968" y="399147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1" name="Line 32"/>
          <p:cNvSpPr>
            <a:spLocks noChangeShapeType="1"/>
          </p:cNvSpPr>
          <p:nvPr/>
        </p:nvSpPr>
        <p:spPr bwMode="auto">
          <a:xfrm flipV="1">
            <a:off x="3548825" y="379573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2" name="Line 32"/>
          <p:cNvSpPr>
            <a:spLocks noChangeShapeType="1"/>
          </p:cNvSpPr>
          <p:nvPr/>
        </p:nvSpPr>
        <p:spPr bwMode="auto">
          <a:xfrm flipV="1">
            <a:off x="3188462" y="399146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57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47595" r="12896" b="49239"/>
          <a:stretch/>
        </p:blipFill>
        <p:spPr bwMode="auto">
          <a:xfrm>
            <a:off x="539551" y="243024"/>
            <a:ext cx="3694531" cy="4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30" t="50851" r="39357" b="46781"/>
          <a:stretch/>
        </p:blipFill>
        <p:spPr bwMode="auto">
          <a:xfrm>
            <a:off x="651901" y="825116"/>
            <a:ext cx="766917" cy="37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54097" r="8003" b="43183"/>
          <a:stretch/>
        </p:blipFill>
        <p:spPr bwMode="auto">
          <a:xfrm>
            <a:off x="539551" y="1340768"/>
            <a:ext cx="4214812" cy="42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23" y="29815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3.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29815"/>
            <a:ext cx="3071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Препиш, нацртај и израчунај.</a:t>
            </a:r>
            <a:endParaRPr lang="sr-Latn-RS" dirty="0">
              <a:solidFill>
                <a:srgbClr val="FF0000"/>
              </a:solidFill>
            </a:endParaRPr>
          </a:p>
        </p:txBody>
      </p:sp>
      <p:sp>
        <p:nvSpPr>
          <p:cNvPr id="7" name="Line 32"/>
          <p:cNvSpPr>
            <a:spLocks noChangeShapeType="1"/>
          </p:cNvSpPr>
          <p:nvPr/>
        </p:nvSpPr>
        <p:spPr bwMode="auto">
          <a:xfrm flipV="1">
            <a:off x="1085782" y="825116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8" name="Line 32"/>
          <p:cNvSpPr>
            <a:spLocks noChangeShapeType="1"/>
          </p:cNvSpPr>
          <p:nvPr/>
        </p:nvSpPr>
        <p:spPr bwMode="auto">
          <a:xfrm flipV="1">
            <a:off x="725419" y="825115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9" name="TextBox 8"/>
          <p:cNvSpPr txBox="1"/>
          <p:nvPr/>
        </p:nvSpPr>
        <p:spPr>
          <a:xfrm>
            <a:off x="1691680" y="1314625"/>
            <a:ext cx="2917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(12 – 2) </a:t>
            </a:r>
            <a:r>
              <a:rPr lang="sr-Cyrl-RS" sz="2400" dirty="0"/>
              <a:t>–</a:t>
            </a:r>
            <a:r>
              <a:rPr lang="sr-Cyrl-RS" sz="2400" dirty="0" smtClean="0"/>
              <a:t> 3 = 10 – 3 = </a:t>
            </a:r>
            <a:endParaRPr lang="sr-Latn-RS" sz="2400" dirty="0"/>
          </a:p>
        </p:txBody>
      </p:sp>
      <p:sp>
        <p:nvSpPr>
          <p:cNvPr id="10" name="Line 32"/>
          <p:cNvSpPr>
            <a:spLocks noChangeShapeType="1"/>
          </p:cNvSpPr>
          <p:nvPr/>
        </p:nvSpPr>
        <p:spPr bwMode="auto">
          <a:xfrm flipV="1">
            <a:off x="3905968" y="399147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1" name="Line 32"/>
          <p:cNvSpPr>
            <a:spLocks noChangeShapeType="1"/>
          </p:cNvSpPr>
          <p:nvPr/>
        </p:nvSpPr>
        <p:spPr bwMode="auto">
          <a:xfrm flipV="1">
            <a:off x="3548825" y="379573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2" name="Line 32"/>
          <p:cNvSpPr>
            <a:spLocks noChangeShapeType="1"/>
          </p:cNvSpPr>
          <p:nvPr/>
        </p:nvSpPr>
        <p:spPr bwMode="auto">
          <a:xfrm flipV="1">
            <a:off x="3188462" y="399146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2556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47595" r="12896" b="49239"/>
          <a:stretch/>
        </p:blipFill>
        <p:spPr bwMode="auto">
          <a:xfrm>
            <a:off x="539551" y="243024"/>
            <a:ext cx="3694531" cy="4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30" t="50851" r="39357" b="46781"/>
          <a:stretch/>
        </p:blipFill>
        <p:spPr bwMode="auto">
          <a:xfrm>
            <a:off x="651901" y="825116"/>
            <a:ext cx="766917" cy="37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54097" r="8003" b="43183"/>
          <a:stretch/>
        </p:blipFill>
        <p:spPr bwMode="auto">
          <a:xfrm>
            <a:off x="539551" y="1340768"/>
            <a:ext cx="4214812" cy="42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23" y="29815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3.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29815"/>
            <a:ext cx="3071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Препиш, нацртај и израчунај.</a:t>
            </a:r>
            <a:endParaRPr lang="sr-Latn-RS" dirty="0">
              <a:solidFill>
                <a:srgbClr val="FF0000"/>
              </a:solidFill>
            </a:endParaRPr>
          </a:p>
        </p:txBody>
      </p:sp>
      <p:sp>
        <p:nvSpPr>
          <p:cNvPr id="7" name="Line 32"/>
          <p:cNvSpPr>
            <a:spLocks noChangeShapeType="1"/>
          </p:cNvSpPr>
          <p:nvPr/>
        </p:nvSpPr>
        <p:spPr bwMode="auto">
          <a:xfrm flipV="1">
            <a:off x="1085782" y="825116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8" name="Line 32"/>
          <p:cNvSpPr>
            <a:spLocks noChangeShapeType="1"/>
          </p:cNvSpPr>
          <p:nvPr/>
        </p:nvSpPr>
        <p:spPr bwMode="auto">
          <a:xfrm flipV="1">
            <a:off x="725419" y="825115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9" name="TextBox 8"/>
          <p:cNvSpPr txBox="1"/>
          <p:nvPr/>
        </p:nvSpPr>
        <p:spPr>
          <a:xfrm>
            <a:off x="1691680" y="1314625"/>
            <a:ext cx="3142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(12 – 2) </a:t>
            </a:r>
            <a:r>
              <a:rPr lang="sr-Cyrl-RS" sz="2400" dirty="0"/>
              <a:t>–</a:t>
            </a:r>
            <a:r>
              <a:rPr lang="sr-Cyrl-RS" sz="2400" dirty="0" smtClean="0"/>
              <a:t> 3 = 10 – 3 = 7 </a:t>
            </a:r>
            <a:endParaRPr lang="sr-Latn-RS" sz="2400" dirty="0"/>
          </a:p>
        </p:txBody>
      </p:sp>
      <p:sp>
        <p:nvSpPr>
          <p:cNvPr id="10" name="Line 32"/>
          <p:cNvSpPr>
            <a:spLocks noChangeShapeType="1"/>
          </p:cNvSpPr>
          <p:nvPr/>
        </p:nvSpPr>
        <p:spPr bwMode="auto">
          <a:xfrm flipV="1">
            <a:off x="3905968" y="399147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1" name="Line 32"/>
          <p:cNvSpPr>
            <a:spLocks noChangeShapeType="1"/>
          </p:cNvSpPr>
          <p:nvPr/>
        </p:nvSpPr>
        <p:spPr bwMode="auto">
          <a:xfrm flipV="1">
            <a:off x="3548825" y="379573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2" name="Line 32"/>
          <p:cNvSpPr>
            <a:spLocks noChangeShapeType="1"/>
          </p:cNvSpPr>
          <p:nvPr/>
        </p:nvSpPr>
        <p:spPr bwMode="auto">
          <a:xfrm flipV="1">
            <a:off x="3188462" y="399146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2014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47595" r="12896" b="49239"/>
          <a:stretch/>
        </p:blipFill>
        <p:spPr bwMode="auto">
          <a:xfrm>
            <a:off x="539551" y="243024"/>
            <a:ext cx="3694531" cy="4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30" t="50851" r="39357" b="46781"/>
          <a:stretch/>
        </p:blipFill>
        <p:spPr bwMode="auto">
          <a:xfrm>
            <a:off x="651901" y="825116"/>
            <a:ext cx="766917" cy="37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54097" r="8003" b="43183"/>
          <a:stretch/>
        </p:blipFill>
        <p:spPr bwMode="auto">
          <a:xfrm>
            <a:off x="539551" y="1340768"/>
            <a:ext cx="4214812" cy="42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23" y="29815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3.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29815"/>
            <a:ext cx="3071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Препиш, нацртај и израчунај.</a:t>
            </a:r>
            <a:endParaRPr lang="sr-Latn-RS" dirty="0">
              <a:solidFill>
                <a:srgbClr val="FF0000"/>
              </a:solidFill>
            </a:endParaRPr>
          </a:p>
        </p:txBody>
      </p:sp>
      <p:sp>
        <p:nvSpPr>
          <p:cNvPr id="7" name="Line 32"/>
          <p:cNvSpPr>
            <a:spLocks noChangeShapeType="1"/>
          </p:cNvSpPr>
          <p:nvPr/>
        </p:nvSpPr>
        <p:spPr bwMode="auto">
          <a:xfrm flipV="1">
            <a:off x="1085782" y="825116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8" name="Line 32"/>
          <p:cNvSpPr>
            <a:spLocks noChangeShapeType="1"/>
          </p:cNvSpPr>
          <p:nvPr/>
        </p:nvSpPr>
        <p:spPr bwMode="auto">
          <a:xfrm flipV="1">
            <a:off x="725419" y="825115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9" name="TextBox 8"/>
          <p:cNvSpPr txBox="1"/>
          <p:nvPr/>
        </p:nvSpPr>
        <p:spPr>
          <a:xfrm>
            <a:off x="1691680" y="1314625"/>
            <a:ext cx="3142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(12 – 2) </a:t>
            </a:r>
            <a:r>
              <a:rPr lang="sr-Cyrl-RS" sz="2400" dirty="0"/>
              <a:t>–</a:t>
            </a:r>
            <a:r>
              <a:rPr lang="sr-Cyrl-RS" sz="2400" dirty="0" smtClean="0"/>
              <a:t> 3 = 10 – 3 = 7 </a:t>
            </a:r>
            <a:endParaRPr lang="sr-Latn-RS" sz="2400" dirty="0"/>
          </a:p>
        </p:txBody>
      </p:sp>
      <p:sp>
        <p:nvSpPr>
          <p:cNvPr id="10" name="Line 32"/>
          <p:cNvSpPr>
            <a:spLocks noChangeShapeType="1"/>
          </p:cNvSpPr>
          <p:nvPr/>
        </p:nvSpPr>
        <p:spPr bwMode="auto">
          <a:xfrm flipV="1">
            <a:off x="3905968" y="399147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1" name="Line 32"/>
          <p:cNvSpPr>
            <a:spLocks noChangeShapeType="1"/>
          </p:cNvSpPr>
          <p:nvPr/>
        </p:nvSpPr>
        <p:spPr bwMode="auto">
          <a:xfrm flipV="1">
            <a:off x="3548825" y="379573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2" name="Line 32"/>
          <p:cNvSpPr>
            <a:spLocks noChangeShapeType="1"/>
          </p:cNvSpPr>
          <p:nvPr/>
        </p:nvSpPr>
        <p:spPr bwMode="auto">
          <a:xfrm flipV="1">
            <a:off x="3188462" y="399146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pic>
        <p:nvPicPr>
          <p:cNvPr id="13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64436" r="8003" b="32863"/>
          <a:stretch/>
        </p:blipFill>
        <p:spPr bwMode="auto">
          <a:xfrm>
            <a:off x="539551" y="3763994"/>
            <a:ext cx="4214812" cy="423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47595" r="12896" b="49239"/>
          <a:stretch/>
        </p:blipFill>
        <p:spPr bwMode="auto">
          <a:xfrm>
            <a:off x="522987" y="2527924"/>
            <a:ext cx="3694531" cy="4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30" t="50851" r="35892" b="46399"/>
          <a:stretch/>
        </p:blipFill>
        <p:spPr bwMode="auto">
          <a:xfrm>
            <a:off x="651900" y="3076407"/>
            <a:ext cx="1135336" cy="43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23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47595" r="12896" b="49239"/>
          <a:stretch/>
        </p:blipFill>
        <p:spPr bwMode="auto">
          <a:xfrm>
            <a:off x="539551" y="243024"/>
            <a:ext cx="3694531" cy="4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30" t="50851" r="39357" b="46781"/>
          <a:stretch/>
        </p:blipFill>
        <p:spPr bwMode="auto">
          <a:xfrm>
            <a:off x="651901" y="825116"/>
            <a:ext cx="766917" cy="37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54097" r="8003" b="43183"/>
          <a:stretch/>
        </p:blipFill>
        <p:spPr bwMode="auto">
          <a:xfrm>
            <a:off x="539551" y="1340768"/>
            <a:ext cx="4214812" cy="42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23" y="29815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3.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29815"/>
            <a:ext cx="3071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Препиш, нацртај и израчунај.</a:t>
            </a:r>
            <a:endParaRPr lang="sr-Latn-RS" dirty="0">
              <a:solidFill>
                <a:srgbClr val="FF0000"/>
              </a:solidFill>
            </a:endParaRPr>
          </a:p>
        </p:txBody>
      </p:sp>
      <p:sp>
        <p:nvSpPr>
          <p:cNvPr id="7" name="Line 32"/>
          <p:cNvSpPr>
            <a:spLocks noChangeShapeType="1"/>
          </p:cNvSpPr>
          <p:nvPr/>
        </p:nvSpPr>
        <p:spPr bwMode="auto">
          <a:xfrm flipV="1">
            <a:off x="1085782" y="825116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8" name="Line 32"/>
          <p:cNvSpPr>
            <a:spLocks noChangeShapeType="1"/>
          </p:cNvSpPr>
          <p:nvPr/>
        </p:nvSpPr>
        <p:spPr bwMode="auto">
          <a:xfrm flipV="1">
            <a:off x="725419" y="825115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9" name="TextBox 8"/>
          <p:cNvSpPr txBox="1"/>
          <p:nvPr/>
        </p:nvSpPr>
        <p:spPr>
          <a:xfrm>
            <a:off x="1691680" y="1314625"/>
            <a:ext cx="3142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(12 – 2) </a:t>
            </a:r>
            <a:r>
              <a:rPr lang="sr-Cyrl-RS" sz="2400" dirty="0"/>
              <a:t>–</a:t>
            </a:r>
            <a:r>
              <a:rPr lang="sr-Cyrl-RS" sz="2400" dirty="0" smtClean="0"/>
              <a:t> 3 = 10 – 3 = 7 </a:t>
            </a:r>
            <a:endParaRPr lang="sr-Latn-RS" sz="2400" dirty="0"/>
          </a:p>
        </p:txBody>
      </p:sp>
      <p:sp>
        <p:nvSpPr>
          <p:cNvPr id="10" name="Line 32"/>
          <p:cNvSpPr>
            <a:spLocks noChangeShapeType="1"/>
          </p:cNvSpPr>
          <p:nvPr/>
        </p:nvSpPr>
        <p:spPr bwMode="auto">
          <a:xfrm flipV="1">
            <a:off x="3905968" y="399147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1" name="Line 32"/>
          <p:cNvSpPr>
            <a:spLocks noChangeShapeType="1"/>
          </p:cNvSpPr>
          <p:nvPr/>
        </p:nvSpPr>
        <p:spPr bwMode="auto">
          <a:xfrm flipV="1">
            <a:off x="3548825" y="379573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2" name="Line 32"/>
          <p:cNvSpPr>
            <a:spLocks noChangeShapeType="1"/>
          </p:cNvSpPr>
          <p:nvPr/>
        </p:nvSpPr>
        <p:spPr bwMode="auto">
          <a:xfrm flipV="1">
            <a:off x="3188462" y="399146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pic>
        <p:nvPicPr>
          <p:cNvPr id="13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64436" r="8003" b="32863"/>
          <a:stretch/>
        </p:blipFill>
        <p:spPr bwMode="auto">
          <a:xfrm>
            <a:off x="539551" y="3763994"/>
            <a:ext cx="4214812" cy="423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47595" r="12896" b="49239"/>
          <a:stretch/>
        </p:blipFill>
        <p:spPr bwMode="auto">
          <a:xfrm>
            <a:off x="522987" y="2527924"/>
            <a:ext cx="3694531" cy="4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30" t="50851" r="35892" b="46399"/>
          <a:stretch/>
        </p:blipFill>
        <p:spPr bwMode="auto">
          <a:xfrm>
            <a:off x="651900" y="3076407"/>
            <a:ext cx="1135336" cy="43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Line 32"/>
          <p:cNvSpPr>
            <a:spLocks noChangeShapeType="1"/>
          </p:cNvSpPr>
          <p:nvPr/>
        </p:nvSpPr>
        <p:spPr bwMode="auto">
          <a:xfrm flipV="1">
            <a:off x="1418818" y="3076407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7" name="Line 32"/>
          <p:cNvSpPr>
            <a:spLocks noChangeShapeType="1"/>
          </p:cNvSpPr>
          <p:nvPr/>
        </p:nvSpPr>
        <p:spPr bwMode="auto">
          <a:xfrm flipV="1">
            <a:off x="1085782" y="3076940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8" name="Line 32"/>
          <p:cNvSpPr>
            <a:spLocks noChangeShapeType="1"/>
          </p:cNvSpPr>
          <p:nvPr/>
        </p:nvSpPr>
        <p:spPr bwMode="auto">
          <a:xfrm flipV="1">
            <a:off x="725419" y="3076406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9" name="Line 32"/>
          <p:cNvSpPr>
            <a:spLocks noChangeShapeType="1"/>
          </p:cNvSpPr>
          <p:nvPr/>
        </p:nvSpPr>
        <p:spPr bwMode="auto">
          <a:xfrm flipV="1">
            <a:off x="3905968" y="2664473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0" name="Line 32"/>
          <p:cNvSpPr>
            <a:spLocks noChangeShapeType="1"/>
          </p:cNvSpPr>
          <p:nvPr/>
        </p:nvSpPr>
        <p:spPr bwMode="auto">
          <a:xfrm flipV="1">
            <a:off x="3545605" y="2661232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1" name="Line 32"/>
          <p:cNvSpPr>
            <a:spLocks noChangeShapeType="1"/>
          </p:cNvSpPr>
          <p:nvPr/>
        </p:nvSpPr>
        <p:spPr bwMode="auto">
          <a:xfrm flipV="1">
            <a:off x="3185242" y="2664473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2" name="Line 32"/>
          <p:cNvSpPr>
            <a:spLocks noChangeShapeType="1"/>
          </p:cNvSpPr>
          <p:nvPr/>
        </p:nvSpPr>
        <p:spPr bwMode="auto">
          <a:xfrm flipV="1">
            <a:off x="2814187" y="2664472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8144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47595" r="12896" b="49239"/>
          <a:stretch/>
        </p:blipFill>
        <p:spPr bwMode="auto">
          <a:xfrm>
            <a:off x="539551" y="243024"/>
            <a:ext cx="3694531" cy="4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30" t="50851" r="39357" b="46781"/>
          <a:stretch/>
        </p:blipFill>
        <p:spPr bwMode="auto">
          <a:xfrm>
            <a:off x="651901" y="825116"/>
            <a:ext cx="766917" cy="37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54097" r="8003" b="43183"/>
          <a:stretch/>
        </p:blipFill>
        <p:spPr bwMode="auto">
          <a:xfrm>
            <a:off x="539551" y="1340768"/>
            <a:ext cx="4214812" cy="42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23" y="29815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3.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29815"/>
            <a:ext cx="3071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Препиш, нацртај и израчунај.</a:t>
            </a:r>
            <a:endParaRPr lang="sr-Latn-RS" dirty="0">
              <a:solidFill>
                <a:srgbClr val="FF0000"/>
              </a:solidFill>
            </a:endParaRPr>
          </a:p>
        </p:txBody>
      </p:sp>
      <p:sp>
        <p:nvSpPr>
          <p:cNvPr id="7" name="Line 32"/>
          <p:cNvSpPr>
            <a:spLocks noChangeShapeType="1"/>
          </p:cNvSpPr>
          <p:nvPr/>
        </p:nvSpPr>
        <p:spPr bwMode="auto">
          <a:xfrm flipV="1">
            <a:off x="1085782" y="825116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8" name="Line 32"/>
          <p:cNvSpPr>
            <a:spLocks noChangeShapeType="1"/>
          </p:cNvSpPr>
          <p:nvPr/>
        </p:nvSpPr>
        <p:spPr bwMode="auto">
          <a:xfrm flipV="1">
            <a:off x="725419" y="825115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9" name="TextBox 8"/>
          <p:cNvSpPr txBox="1"/>
          <p:nvPr/>
        </p:nvSpPr>
        <p:spPr>
          <a:xfrm>
            <a:off x="1691680" y="1314625"/>
            <a:ext cx="3142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(12 – 2) </a:t>
            </a:r>
            <a:r>
              <a:rPr lang="sr-Cyrl-RS" sz="2400" dirty="0"/>
              <a:t>–</a:t>
            </a:r>
            <a:r>
              <a:rPr lang="sr-Cyrl-RS" sz="2400" dirty="0" smtClean="0"/>
              <a:t> 3 = 10 – 3 = 7 </a:t>
            </a:r>
            <a:endParaRPr lang="sr-Latn-RS" sz="2400" dirty="0"/>
          </a:p>
        </p:txBody>
      </p:sp>
      <p:sp>
        <p:nvSpPr>
          <p:cNvPr id="10" name="Line 32"/>
          <p:cNvSpPr>
            <a:spLocks noChangeShapeType="1"/>
          </p:cNvSpPr>
          <p:nvPr/>
        </p:nvSpPr>
        <p:spPr bwMode="auto">
          <a:xfrm flipV="1">
            <a:off x="3905968" y="399147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1" name="Line 32"/>
          <p:cNvSpPr>
            <a:spLocks noChangeShapeType="1"/>
          </p:cNvSpPr>
          <p:nvPr/>
        </p:nvSpPr>
        <p:spPr bwMode="auto">
          <a:xfrm flipV="1">
            <a:off x="3548825" y="379573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2" name="Line 32"/>
          <p:cNvSpPr>
            <a:spLocks noChangeShapeType="1"/>
          </p:cNvSpPr>
          <p:nvPr/>
        </p:nvSpPr>
        <p:spPr bwMode="auto">
          <a:xfrm flipV="1">
            <a:off x="3188462" y="399146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pic>
        <p:nvPicPr>
          <p:cNvPr id="13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64436" r="8003" b="32863"/>
          <a:stretch/>
        </p:blipFill>
        <p:spPr bwMode="auto">
          <a:xfrm>
            <a:off x="539551" y="3763994"/>
            <a:ext cx="4214812" cy="423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47595" r="12896" b="49239"/>
          <a:stretch/>
        </p:blipFill>
        <p:spPr bwMode="auto">
          <a:xfrm>
            <a:off x="522987" y="2527924"/>
            <a:ext cx="3694531" cy="4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30" t="50851" r="35892" b="46399"/>
          <a:stretch/>
        </p:blipFill>
        <p:spPr bwMode="auto">
          <a:xfrm>
            <a:off x="651900" y="3076407"/>
            <a:ext cx="1135336" cy="43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Line 32"/>
          <p:cNvSpPr>
            <a:spLocks noChangeShapeType="1"/>
          </p:cNvSpPr>
          <p:nvPr/>
        </p:nvSpPr>
        <p:spPr bwMode="auto">
          <a:xfrm flipV="1">
            <a:off x="1418818" y="3076407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7" name="Line 32"/>
          <p:cNvSpPr>
            <a:spLocks noChangeShapeType="1"/>
          </p:cNvSpPr>
          <p:nvPr/>
        </p:nvSpPr>
        <p:spPr bwMode="auto">
          <a:xfrm flipV="1">
            <a:off x="1085782" y="3076940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8" name="Line 32"/>
          <p:cNvSpPr>
            <a:spLocks noChangeShapeType="1"/>
          </p:cNvSpPr>
          <p:nvPr/>
        </p:nvSpPr>
        <p:spPr bwMode="auto">
          <a:xfrm flipV="1">
            <a:off x="725419" y="3076406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9" name="Line 32"/>
          <p:cNvSpPr>
            <a:spLocks noChangeShapeType="1"/>
          </p:cNvSpPr>
          <p:nvPr/>
        </p:nvSpPr>
        <p:spPr bwMode="auto">
          <a:xfrm flipV="1">
            <a:off x="3905968" y="2664473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0" name="Line 32"/>
          <p:cNvSpPr>
            <a:spLocks noChangeShapeType="1"/>
          </p:cNvSpPr>
          <p:nvPr/>
        </p:nvSpPr>
        <p:spPr bwMode="auto">
          <a:xfrm flipV="1">
            <a:off x="3545605" y="2661232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1" name="Line 32"/>
          <p:cNvSpPr>
            <a:spLocks noChangeShapeType="1"/>
          </p:cNvSpPr>
          <p:nvPr/>
        </p:nvSpPr>
        <p:spPr bwMode="auto">
          <a:xfrm flipV="1">
            <a:off x="3185242" y="2664473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2" name="Line 32"/>
          <p:cNvSpPr>
            <a:spLocks noChangeShapeType="1"/>
          </p:cNvSpPr>
          <p:nvPr/>
        </p:nvSpPr>
        <p:spPr bwMode="auto">
          <a:xfrm flipV="1">
            <a:off x="2814187" y="2664472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3" name="TextBox 22"/>
          <p:cNvSpPr txBox="1"/>
          <p:nvPr/>
        </p:nvSpPr>
        <p:spPr>
          <a:xfrm>
            <a:off x="1751757" y="3734728"/>
            <a:ext cx="1798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(13 – 3) </a:t>
            </a:r>
            <a:r>
              <a:rPr lang="sr-Cyrl-RS" sz="2400" dirty="0"/>
              <a:t>–</a:t>
            </a:r>
            <a:r>
              <a:rPr lang="sr-Cyrl-RS" sz="2400" dirty="0" smtClean="0"/>
              <a:t> 4 =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130961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47595" r="12896" b="49239"/>
          <a:stretch/>
        </p:blipFill>
        <p:spPr bwMode="auto">
          <a:xfrm>
            <a:off x="539551" y="243024"/>
            <a:ext cx="3694531" cy="4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30" t="50851" r="39357" b="46781"/>
          <a:stretch/>
        </p:blipFill>
        <p:spPr bwMode="auto">
          <a:xfrm>
            <a:off x="651901" y="825116"/>
            <a:ext cx="766917" cy="37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54097" r="8003" b="43183"/>
          <a:stretch/>
        </p:blipFill>
        <p:spPr bwMode="auto">
          <a:xfrm>
            <a:off x="539551" y="1340768"/>
            <a:ext cx="4214812" cy="42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23" y="29815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3.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29815"/>
            <a:ext cx="3071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Препиш, нацртај и израчунај.</a:t>
            </a:r>
            <a:endParaRPr lang="sr-Latn-RS" dirty="0">
              <a:solidFill>
                <a:srgbClr val="FF0000"/>
              </a:solidFill>
            </a:endParaRPr>
          </a:p>
        </p:txBody>
      </p:sp>
      <p:sp>
        <p:nvSpPr>
          <p:cNvPr id="7" name="Line 32"/>
          <p:cNvSpPr>
            <a:spLocks noChangeShapeType="1"/>
          </p:cNvSpPr>
          <p:nvPr/>
        </p:nvSpPr>
        <p:spPr bwMode="auto">
          <a:xfrm flipV="1">
            <a:off x="1085782" y="825116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8" name="Line 32"/>
          <p:cNvSpPr>
            <a:spLocks noChangeShapeType="1"/>
          </p:cNvSpPr>
          <p:nvPr/>
        </p:nvSpPr>
        <p:spPr bwMode="auto">
          <a:xfrm flipV="1">
            <a:off x="725419" y="825115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9" name="TextBox 8"/>
          <p:cNvSpPr txBox="1"/>
          <p:nvPr/>
        </p:nvSpPr>
        <p:spPr>
          <a:xfrm>
            <a:off x="1691680" y="1314625"/>
            <a:ext cx="3142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(12 – 2) </a:t>
            </a:r>
            <a:r>
              <a:rPr lang="sr-Cyrl-RS" sz="2400" dirty="0"/>
              <a:t>–</a:t>
            </a:r>
            <a:r>
              <a:rPr lang="sr-Cyrl-RS" sz="2400" dirty="0" smtClean="0"/>
              <a:t> 3 = 10 – 3 = 7 </a:t>
            </a:r>
            <a:endParaRPr lang="sr-Latn-RS" sz="2400" dirty="0"/>
          </a:p>
        </p:txBody>
      </p:sp>
      <p:sp>
        <p:nvSpPr>
          <p:cNvPr id="10" name="Line 32"/>
          <p:cNvSpPr>
            <a:spLocks noChangeShapeType="1"/>
          </p:cNvSpPr>
          <p:nvPr/>
        </p:nvSpPr>
        <p:spPr bwMode="auto">
          <a:xfrm flipV="1">
            <a:off x="3905968" y="399147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1" name="Line 32"/>
          <p:cNvSpPr>
            <a:spLocks noChangeShapeType="1"/>
          </p:cNvSpPr>
          <p:nvPr/>
        </p:nvSpPr>
        <p:spPr bwMode="auto">
          <a:xfrm flipV="1">
            <a:off x="3548825" y="379573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2" name="Line 32"/>
          <p:cNvSpPr>
            <a:spLocks noChangeShapeType="1"/>
          </p:cNvSpPr>
          <p:nvPr/>
        </p:nvSpPr>
        <p:spPr bwMode="auto">
          <a:xfrm flipV="1">
            <a:off x="3188462" y="399146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pic>
        <p:nvPicPr>
          <p:cNvPr id="13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64436" r="8003" b="32863"/>
          <a:stretch/>
        </p:blipFill>
        <p:spPr bwMode="auto">
          <a:xfrm>
            <a:off x="539551" y="3763994"/>
            <a:ext cx="4214812" cy="423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47595" r="12896" b="49239"/>
          <a:stretch/>
        </p:blipFill>
        <p:spPr bwMode="auto">
          <a:xfrm>
            <a:off x="522987" y="2527924"/>
            <a:ext cx="3694531" cy="4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30" t="50851" r="35892" b="46399"/>
          <a:stretch/>
        </p:blipFill>
        <p:spPr bwMode="auto">
          <a:xfrm>
            <a:off x="651900" y="3076407"/>
            <a:ext cx="1135336" cy="43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Line 32"/>
          <p:cNvSpPr>
            <a:spLocks noChangeShapeType="1"/>
          </p:cNvSpPr>
          <p:nvPr/>
        </p:nvSpPr>
        <p:spPr bwMode="auto">
          <a:xfrm flipV="1">
            <a:off x="1418818" y="3076407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7" name="Line 32"/>
          <p:cNvSpPr>
            <a:spLocks noChangeShapeType="1"/>
          </p:cNvSpPr>
          <p:nvPr/>
        </p:nvSpPr>
        <p:spPr bwMode="auto">
          <a:xfrm flipV="1">
            <a:off x="1085782" y="3076940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8" name="Line 32"/>
          <p:cNvSpPr>
            <a:spLocks noChangeShapeType="1"/>
          </p:cNvSpPr>
          <p:nvPr/>
        </p:nvSpPr>
        <p:spPr bwMode="auto">
          <a:xfrm flipV="1">
            <a:off x="725419" y="3076406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9" name="Line 32"/>
          <p:cNvSpPr>
            <a:spLocks noChangeShapeType="1"/>
          </p:cNvSpPr>
          <p:nvPr/>
        </p:nvSpPr>
        <p:spPr bwMode="auto">
          <a:xfrm flipV="1">
            <a:off x="3905968" y="2664473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0" name="Line 32"/>
          <p:cNvSpPr>
            <a:spLocks noChangeShapeType="1"/>
          </p:cNvSpPr>
          <p:nvPr/>
        </p:nvSpPr>
        <p:spPr bwMode="auto">
          <a:xfrm flipV="1">
            <a:off x="3545605" y="2661232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1" name="Line 32"/>
          <p:cNvSpPr>
            <a:spLocks noChangeShapeType="1"/>
          </p:cNvSpPr>
          <p:nvPr/>
        </p:nvSpPr>
        <p:spPr bwMode="auto">
          <a:xfrm flipV="1">
            <a:off x="3185242" y="2664473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2" name="Line 32"/>
          <p:cNvSpPr>
            <a:spLocks noChangeShapeType="1"/>
          </p:cNvSpPr>
          <p:nvPr/>
        </p:nvSpPr>
        <p:spPr bwMode="auto">
          <a:xfrm flipV="1">
            <a:off x="2814187" y="2664472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3" name="TextBox 22"/>
          <p:cNvSpPr txBox="1"/>
          <p:nvPr/>
        </p:nvSpPr>
        <p:spPr>
          <a:xfrm>
            <a:off x="1751757" y="3734728"/>
            <a:ext cx="2848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(13 – 3) </a:t>
            </a:r>
            <a:r>
              <a:rPr lang="sr-Cyrl-RS" sz="2400" dirty="0"/>
              <a:t>–</a:t>
            </a:r>
            <a:r>
              <a:rPr lang="sr-Cyrl-RS" sz="2400" dirty="0" smtClean="0"/>
              <a:t> 4 = 10 – 4 =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180664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47595" r="12896" b="49239"/>
          <a:stretch/>
        </p:blipFill>
        <p:spPr bwMode="auto">
          <a:xfrm>
            <a:off x="539551" y="243024"/>
            <a:ext cx="3694531" cy="4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30" t="50851" r="39357" b="46781"/>
          <a:stretch/>
        </p:blipFill>
        <p:spPr bwMode="auto">
          <a:xfrm>
            <a:off x="651901" y="825116"/>
            <a:ext cx="766917" cy="37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54097" r="8003" b="43183"/>
          <a:stretch/>
        </p:blipFill>
        <p:spPr bwMode="auto">
          <a:xfrm>
            <a:off x="539551" y="1340768"/>
            <a:ext cx="4214812" cy="42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23" y="29815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3.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29815"/>
            <a:ext cx="3071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Препиш, нацртај и израчунај.</a:t>
            </a:r>
            <a:endParaRPr lang="sr-Latn-RS" dirty="0">
              <a:solidFill>
                <a:srgbClr val="FF0000"/>
              </a:solidFill>
            </a:endParaRPr>
          </a:p>
        </p:txBody>
      </p:sp>
      <p:sp>
        <p:nvSpPr>
          <p:cNvPr id="7" name="Line 32"/>
          <p:cNvSpPr>
            <a:spLocks noChangeShapeType="1"/>
          </p:cNvSpPr>
          <p:nvPr/>
        </p:nvSpPr>
        <p:spPr bwMode="auto">
          <a:xfrm flipV="1">
            <a:off x="1085782" y="825116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8" name="Line 32"/>
          <p:cNvSpPr>
            <a:spLocks noChangeShapeType="1"/>
          </p:cNvSpPr>
          <p:nvPr/>
        </p:nvSpPr>
        <p:spPr bwMode="auto">
          <a:xfrm flipV="1">
            <a:off x="725419" y="825115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9" name="TextBox 8"/>
          <p:cNvSpPr txBox="1"/>
          <p:nvPr/>
        </p:nvSpPr>
        <p:spPr>
          <a:xfrm>
            <a:off x="1691680" y="1314625"/>
            <a:ext cx="3142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(12 – 2) </a:t>
            </a:r>
            <a:r>
              <a:rPr lang="sr-Cyrl-RS" sz="2400" dirty="0"/>
              <a:t>–</a:t>
            </a:r>
            <a:r>
              <a:rPr lang="sr-Cyrl-RS" sz="2400" dirty="0" smtClean="0"/>
              <a:t> 3 = 10 – 3 = 7 </a:t>
            </a:r>
            <a:endParaRPr lang="sr-Latn-RS" sz="2400" dirty="0"/>
          </a:p>
        </p:txBody>
      </p:sp>
      <p:sp>
        <p:nvSpPr>
          <p:cNvPr id="10" name="Line 32"/>
          <p:cNvSpPr>
            <a:spLocks noChangeShapeType="1"/>
          </p:cNvSpPr>
          <p:nvPr/>
        </p:nvSpPr>
        <p:spPr bwMode="auto">
          <a:xfrm flipV="1">
            <a:off x="3905968" y="399147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1" name="Line 32"/>
          <p:cNvSpPr>
            <a:spLocks noChangeShapeType="1"/>
          </p:cNvSpPr>
          <p:nvPr/>
        </p:nvSpPr>
        <p:spPr bwMode="auto">
          <a:xfrm flipV="1">
            <a:off x="3548825" y="379573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2" name="Line 32"/>
          <p:cNvSpPr>
            <a:spLocks noChangeShapeType="1"/>
          </p:cNvSpPr>
          <p:nvPr/>
        </p:nvSpPr>
        <p:spPr bwMode="auto">
          <a:xfrm flipV="1">
            <a:off x="3188462" y="399146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pic>
        <p:nvPicPr>
          <p:cNvPr id="13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64436" r="8003" b="32863"/>
          <a:stretch/>
        </p:blipFill>
        <p:spPr bwMode="auto">
          <a:xfrm>
            <a:off x="539551" y="3763994"/>
            <a:ext cx="4214812" cy="423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47595" r="12896" b="49239"/>
          <a:stretch/>
        </p:blipFill>
        <p:spPr bwMode="auto">
          <a:xfrm>
            <a:off x="522987" y="2527924"/>
            <a:ext cx="3694531" cy="4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30" t="50851" r="35892" b="46399"/>
          <a:stretch/>
        </p:blipFill>
        <p:spPr bwMode="auto">
          <a:xfrm>
            <a:off x="651900" y="3076407"/>
            <a:ext cx="1135336" cy="43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Line 32"/>
          <p:cNvSpPr>
            <a:spLocks noChangeShapeType="1"/>
          </p:cNvSpPr>
          <p:nvPr/>
        </p:nvSpPr>
        <p:spPr bwMode="auto">
          <a:xfrm flipV="1">
            <a:off x="1418818" y="3076407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7" name="Line 32"/>
          <p:cNvSpPr>
            <a:spLocks noChangeShapeType="1"/>
          </p:cNvSpPr>
          <p:nvPr/>
        </p:nvSpPr>
        <p:spPr bwMode="auto">
          <a:xfrm flipV="1">
            <a:off x="1085782" y="3076940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8" name="Line 32"/>
          <p:cNvSpPr>
            <a:spLocks noChangeShapeType="1"/>
          </p:cNvSpPr>
          <p:nvPr/>
        </p:nvSpPr>
        <p:spPr bwMode="auto">
          <a:xfrm flipV="1">
            <a:off x="725419" y="3076406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9" name="Line 32"/>
          <p:cNvSpPr>
            <a:spLocks noChangeShapeType="1"/>
          </p:cNvSpPr>
          <p:nvPr/>
        </p:nvSpPr>
        <p:spPr bwMode="auto">
          <a:xfrm flipV="1">
            <a:off x="3905968" y="2664473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0" name="Line 32"/>
          <p:cNvSpPr>
            <a:spLocks noChangeShapeType="1"/>
          </p:cNvSpPr>
          <p:nvPr/>
        </p:nvSpPr>
        <p:spPr bwMode="auto">
          <a:xfrm flipV="1">
            <a:off x="3545605" y="2661232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1" name="Line 32"/>
          <p:cNvSpPr>
            <a:spLocks noChangeShapeType="1"/>
          </p:cNvSpPr>
          <p:nvPr/>
        </p:nvSpPr>
        <p:spPr bwMode="auto">
          <a:xfrm flipV="1">
            <a:off x="3185242" y="2664473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2" name="Line 32"/>
          <p:cNvSpPr>
            <a:spLocks noChangeShapeType="1"/>
          </p:cNvSpPr>
          <p:nvPr/>
        </p:nvSpPr>
        <p:spPr bwMode="auto">
          <a:xfrm flipV="1">
            <a:off x="2814187" y="2664472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3" name="TextBox 22"/>
          <p:cNvSpPr txBox="1"/>
          <p:nvPr/>
        </p:nvSpPr>
        <p:spPr>
          <a:xfrm>
            <a:off x="1751757" y="3734728"/>
            <a:ext cx="3073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(13 – 3) </a:t>
            </a:r>
            <a:r>
              <a:rPr lang="sr-Cyrl-RS" sz="2400" dirty="0"/>
              <a:t>–</a:t>
            </a:r>
            <a:r>
              <a:rPr lang="sr-Cyrl-RS" sz="2400" dirty="0" smtClean="0"/>
              <a:t> 4 = 10 – 4 = 6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65001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22" t="23971" r="25412" b="70796"/>
          <a:stretch/>
        </p:blipFill>
        <p:spPr bwMode="auto">
          <a:xfrm>
            <a:off x="539551" y="1428662"/>
            <a:ext cx="7363122" cy="1064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00727" y="21881"/>
            <a:ext cx="51132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Школски рад               </a:t>
            </a:r>
            <a:r>
              <a:rPr lang="sr-Cyrl-RS" sz="2000" dirty="0" smtClean="0"/>
              <a:t>26. 3. 2020.</a:t>
            </a:r>
            <a:r>
              <a:rPr lang="sr-Cyrl-RS" sz="2800" dirty="0" smtClean="0"/>
              <a:t> </a:t>
            </a:r>
            <a:endParaRPr lang="sr-Latn-R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1881"/>
            <a:ext cx="2350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Препиши и израчунај.</a:t>
            </a:r>
            <a:endParaRPr lang="sr-Latn-R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952814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1.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0852" y="966996"/>
            <a:ext cx="6561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Који број треба одузети да разлика буде 10?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771799" y="404664"/>
            <a:ext cx="18674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u="sng" dirty="0" smtClean="0">
                <a:latin typeface="Arial" pitchFamily="34" charset="0"/>
                <a:cs typeface="Arial" pitchFamily="34" charset="0"/>
              </a:rPr>
              <a:t>Одузимање</a:t>
            </a:r>
            <a:endParaRPr lang="sr-Latn-RS" sz="2400" u="sng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90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47595" r="12896" b="49239"/>
          <a:stretch/>
        </p:blipFill>
        <p:spPr bwMode="auto">
          <a:xfrm>
            <a:off x="539551" y="243024"/>
            <a:ext cx="3694531" cy="4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30" t="50851" r="39357" b="46781"/>
          <a:stretch/>
        </p:blipFill>
        <p:spPr bwMode="auto">
          <a:xfrm>
            <a:off x="651901" y="825116"/>
            <a:ext cx="766917" cy="37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54097" r="8003" b="43183"/>
          <a:stretch/>
        </p:blipFill>
        <p:spPr bwMode="auto">
          <a:xfrm>
            <a:off x="539551" y="1340768"/>
            <a:ext cx="4214812" cy="42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23" y="29815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3.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29815"/>
            <a:ext cx="3071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Препиш, нацртај и израчунај.</a:t>
            </a:r>
            <a:endParaRPr lang="sr-Latn-RS" dirty="0">
              <a:solidFill>
                <a:srgbClr val="FF0000"/>
              </a:solidFill>
            </a:endParaRPr>
          </a:p>
        </p:txBody>
      </p:sp>
      <p:sp>
        <p:nvSpPr>
          <p:cNvPr id="7" name="Line 32"/>
          <p:cNvSpPr>
            <a:spLocks noChangeShapeType="1"/>
          </p:cNvSpPr>
          <p:nvPr/>
        </p:nvSpPr>
        <p:spPr bwMode="auto">
          <a:xfrm flipV="1">
            <a:off x="1085782" y="825116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8" name="Line 32"/>
          <p:cNvSpPr>
            <a:spLocks noChangeShapeType="1"/>
          </p:cNvSpPr>
          <p:nvPr/>
        </p:nvSpPr>
        <p:spPr bwMode="auto">
          <a:xfrm flipV="1">
            <a:off x="725419" y="825115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9" name="TextBox 8"/>
          <p:cNvSpPr txBox="1"/>
          <p:nvPr/>
        </p:nvSpPr>
        <p:spPr>
          <a:xfrm>
            <a:off x="1691680" y="1314625"/>
            <a:ext cx="3142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(12 – 2) </a:t>
            </a:r>
            <a:r>
              <a:rPr lang="sr-Cyrl-RS" sz="2400" dirty="0"/>
              <a:t>–</a:t>
            </a:r>
            <a:r>
              <a:rPr lang="sr-Cyrl-RS" sz="2400" dirty="0" smtClean="0"/>
              <a:t> 3 = 10 – 3 = 7 </a:t>
            </a:r>
            <a:endParaRPr lang="sr-Latn-RS" sz="2400" dirty="0"/>
          </a:p>
        </p:txBody>
      </p:sp>
      <p:sp>
        <p:nvSpPr>
          <p:cNvPr id="10" name="Line 32"/>
          <p:cNvSpPr>
            <a:spLocks noChangeShapeType="1"/>
          </p:cNvSpPr>
          <p:nvPr/>
        </p:nvSpPr>
        <p:spPr bwMode="auto">
          <a:xfrm flipV="1">
            <a:off x="3905968" y="399147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1" name="Line 32"/>
          <p:cNvSpPr>
            <a:spLocks noChangeShapeType="1"/>
          </p:cNvSpPr>
          <p:nvPr/>
        </p:nvSpPr>
        <p:spPr bwMode="auto">
          <a:xfrm flipV="1">
            <a:off x="3548825" y="379573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2" name="Line 32"/>
          <p:cNvSpPr>
            <a:spLocks noChangeShapeType="1"/>
          </p:cNvSpPr>
          <p:nvPr/>
        </p:nvSpPr>
        <p:spPr bwMode="auto">
          <a:xfrm flipV="1">
            <a:off x="3188462" y="399146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pic>
        <p:nvPicPr>
          <p:cNvPr id="13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64436" r="8003" b="32863"/>
          <a:stretch/>
        </p:blipFill>
        <p:spPr bwMode="auto">
          <a:xfrm>
            <a:off x="539551" y="3763994"/>
            <a:ext cx="4214812" cy="423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47595" r="12896" b="49239"/>
          <a:stretch/>
        </p:blipFill>
        <p:spPr bwMode="auto">
          <a:xfrm>
            <a:off x="522987" y="2527924"/>
            <a:ext cx="3694531" cy="4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30" t="50851" r="35892" b="46399"/>
          <a:stretch/>
        </p:blipFill>
        <p:spPr bwMode="auto">
          <a:xfrm>
            <a:off x="651900" y="3076407"/>
            <a:ext cx="1135336" cy="43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Line 32"/>
          <p:cNvSpPr>
            <a:spLocks noChangeShapeType="1"/>
          </p:cNvSpPr>
          <p:nvPr/>
        </p:nvSpPr>
        <p:spPr bwMode="auto">
          <a:xfrm flipV="1">
            <a:off x="1418818" y="3076407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7" name="Line 32"/>
          <p:cNvSpPr>
            <a:spLocks noChangeShapeType="1"/>
          </p:cNvSpPr>
          <p:nvPr/>
        </p:nvSpPr>
        <p:spPr bwMode="auto">
          <a:xfrm flipV="1">
            <a:off x="1085782" y="3076940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8" name="Line 32"/>
          <p:cNvSpPr>
            <a:spLocks noChangeShapeType="1"/>
          </p:cNvSpPr>
          <p:nvPr/>
        </p:nvSpPr>
        <p:spPr bwMode="auto">
          <a:xfrm flipV="1">
            <a:off x="725419" y="3076406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9" name="Line 32"/>
          <p:cNvSpPr>
            <a:spLocks noChangeShapeType="1"/>
          </p:cNvSpPr>
          <p:nvPr/>
        </p:nvSpPr>
        <p:spPr bwMode="auto">
          <a:xfrm flipV="1">
            <a:off x="3905968" y="2664473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0" name="Line 32"/>
          <p:cNvSpPr>
            <a:spLocks noChangeShapeType="1"/>
          </p:cNvSpPr>
          <p:nvPr/>
        </p:nvSpPr>
        <p:spPr bwMode="auto">
          <a:xfrm flipV="1">
            <a:off x="3545605" y="2661232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1" name="Line 32"/>
          <p:cNvSpPr>
            <a:spLocks noChangeShapeType="1"/>
          </p:cNvSpPr>
          <p:nvPr/>
        </p:nvSpPr>
        <p:spPr bwMode="auto">
          <a:xfrm flipV="1">
            <a:off x="3185242" y="2664473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2" name="Line 32"/>
          <p:cNvSpPr>
            <a:spLocks noChangeShapeType="1"/>
          </p:cNvSpPr>
          <p:nvPr/>
        </p:nvSpPr>
        <p:spPr bwMode="auto">
          <a:xfrm flipV="1">
            <a:off x="2814187" y="2664472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3" name="TextBox 22"/>
          <p:cNvSpPr txBox="1"/>
          <p:nvPr/>
        </p:nvSpPr>
        <p:spPr>
          <a:xfrm>
            <a:off x="1751757" y="3734728"/>
            <a:ext cx="3073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(13 – 3) </a:t>
            </a:r>
            <a:r>
              <a:rPr lang="sr-Cyrl-RS" sz="2400" dirty="0"/>
              <a:t>–</a:t>
            </a:r>
            <a:r>
              <a:rPr lang="sr-Cyrl-RS" sz="2400" dirty="0" smtClean="0"/>
              <a:t> 4 = 10 – 4 = 6</a:t>
            </a:r>
            <a:endParaRPr lang="sr-Latn-RS" sz="2400" dirty="0"/>
          </a:p>
        </p:txBody>
      </p:sp>
      <p:pic>
        <p:nvPicPr>
          <p:cNvPr id="24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75029" r="8003" b="22124"/>
          <a:stretch/>
        </p:blipFill>
        <p:spPr bwMode="auto">
          <a:xfrm>
            <a:off x="513965" y="6309320"/>
            <a:ext cx="4214812" cy="446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47595" r="12896" b="49239"/>
          <a:stretch/>
        </p:blipFill>
        <p:spPr bwMode="auto">
          <a:xfrm>
            <a:off x="446569" y="4941168"/>
            <a:ext cx="3694531" cy="4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29" t="50851" r="19123" b="46399"/>
          <a:stretch/>
        </p:blipFill>
        <p:spPr bwMode="auto">
          <a:xfrm>
            <a:off x="556344" y="5517232"/>
            <a:ext cx="2918376" cy="43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179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47595" r="12896" b="49239"/>
          <a:stretch/>
        </p:blipFill>
        <p:spPr bwMode="auto">
          <a:xfrm>
            <a:off x="539551" y="243024"/>
            <a:ext cx="3694531" cy="4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30" t="50851" r="39357" b="46781"/>
          <a:stretch/>
        </p:blipFill>
        <p:spPr bwMode="auto">
          <a:xfrm>
            <a:off x="651901" y="825116"/>
            <a:ext cx="766917" cy="37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54097" r="8003" b="43183"/>
          <a:stretch/>
        </p:blipFill>
        <p:spPr bwMode="auto">
          <a:xfrm>
            <a:off x="539551" y="1340768"/>
            <a:ext cx="4214812" cy="42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23" y="29815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3.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29815"/>
            <a:ext cx="3071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Препиш, нацртај и израчунај.</a:t>
            </a:r>
            <a:endParaRPr lang="sr-Latn-RS" dirty="0">
              <a:solidFill>
                <a:srgbClr val="FF0000"/>
              </a:solidFill>
            </a:endParaRPr>
          </a:p>
        </p:txBody>
      </p:sp>
      <p:sp>
        <p:nvSpPr>
          <p:cNvPr id="7" name="Line 32"/>
          <p:cNvSpPr>
            <a:spLocks noChangeShapeType="1"/>
          </p:cNvSpPr>
          <p:nvPr/>
        </p:nvSpPr>
        <p:spPr bwMode="auto">
          <a:xfrm flipV="1">
            <a:off x="1085782" y="825116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8" name="Line 32"/>
          <p:cNvSpPr>
            <a:spLocks noChangeShapeType="1"/>
          </p:cNvSpPr>
          <p:nvPr/>
        </p:nvSpPr>
        <p:spPr bwMode="auto">
          <a:xfrm flipV="1">
            <a:off x="725419" y="825115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9" name="TextBox 8"/>
          <p:cNvSpPr txBox="1"/>
          <p:nvPr/>
        </p:nvSpPr>
        <p:spPr>
          <a:xfrm>
            <a:off x="1691680" y="1314625"/>
            <a:ext cx="3142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(12 – 2) </a:t>
            </a:r>
            <a:r>
              <a:rPr lang="sr-Cyrl-RS" sz="2400" dirty="0"/>
              <a:t>–</a:t>
            </a:r>
            <a:r>
              <a:rPr lang="sr-Cyrl-RS" sz="2400" dirty="0" smtClean="0"/>
              <a:t> 3 = 10 – 3 = 7 </a:t>
            </a:r>
            <a:endParaRPr lang="sr-Latn-RS" sz="2400" dirty="0"/>
          </a:p>
        </p:txBody>
      </p:sp>
      <p:sp>
        <p:nvSpPr>
          <p:cNvPr id="10" name="Line 32"/>
          <p:cNvSpPr>
            <a:spLocks noChangeShapeType="1"/>
          </p:cNvSpPr>
          <p:nvPr/>
        </p:nvSpPr>
        <p:spPr bwMode="auto">
          <a:xfrm flipV="1">
            <a:off x="3905968" y="399147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1" name="Line 32"/>
          <p:cNvSpPr>
            <a:spLocks noChangeShapeType="1"/>
          </p:cNvSpPr>
          <p:nvPr/>
        </p:nvSpPr>
        <p:spPr bwMode="auto">
          <a:xfrm flipV="1">
            <a:off x="3548825" y="379573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2" name="Line 32"/>
          <p:cNvSpPr>
            <a:spLocks noChangeShapeType="1"/>
          </p:cNvSpPr>
          <p:nvPr/>
        </p:nvSpPr>
        <p:spPr bwMode="auto">
          <a:xfrm flipV="1">
            <a:off x="3188462" y="399146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pic>
        <p:nvPicPr>
          <p:cNvPr id="13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64436" r="8003" b="32863"/>
          <a:stretch/>
        </p:blipFill>
        <p:spPr bwMode="auto">
          <a:xfrm>
            <a:off x="539551" y="3763994"/>
            <a:ext cx="4214812" cy="423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47595" r="12896" b="49239"/>
          <a:stretch/>
        </p:blipFill>
        <p:spPr bwMode="auto">
          <a:xfrm>
            <a:off x="522987" y="2527924"/>
            <a:ext cx="3694531" cy="4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30" t="50851" r="35892" b="46399"/>
          <a:stretch/>
        </p:blipFill>
        <p:spPr bwMode="auto">
          <a:xfrm>
            <a:off x="651900" y="3076407"/>
            <a:ext cx="1135336" cy="43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Line 32"/>
          <p:cNvSpPr>
            <a:spLocks noChangeShapeType="1"/>
          </p:cNvSpPr>
          <p:nvPr/>
        </p:nvSpPr>
        <p:spPr bwMode="auto">
          <a:xfrm flipV="1">
            <a:off x="1418818" y="3076407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7" name="Line 32"/>
          <p:cNvSpPr>
            <a:spLocks noChangeShapeType="1"/>
          </p:cNvSpPr>
          <p:nvPr/>
        </p:nvSpPr>
        <p:spPr bwMode="auto">
          <a:xfrm flipV="1">
            <a:off x="1085782" y="3076940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8" name="Line 32"/>
          <p:cNvSpPr>
            <a:spLocks noChangeShapeType="1"/>
          </p:cNvSpPr>
          <p:nvPr/>
        </p:nvSpPr>
        <p:spPr bwMode="auto">
          <a:xfrm flipV="1">
            <a:off x="725419" y="3076406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9" name="Line 32"/>
          <p:cNvSpPr>
            <a:spLocks noChangeShapeType="1"/>
          </p:cNvSpPr>
          <p:nvPr/>
        </p:nvSpPr>
        <p:spPr bwMode="auto">
          <a:xfrm flipV="1">
            <a:off x="3905968" y="2664473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0" name="Line 32"/>
          <p:cNvSpPr>
            <a:spLocks noChangeShapeType="1"/>
          </p:cNvSpPr>
          <p:nvPr/>
        </p:nvSpPr>
        <p:spPr bwMode="auto">
          <a:xfrm flipV="1">
            <a:off x="3545605" y="2661232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1" name="Line 32"/>
          <p:cNvSpPr>
            <a:spLocks noChangeShapeType="1"/>
          </p:cNvSpPr>
          <p:nvPr/>
        </p:nvSpPr>
        <p:spPr bwMode="auto">
          <a:xfrm flipV="1">
            <a:off x="3185242" y="2664473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2" name="Line 32"/>
          <p:cNvSpPr>
            <a:spLocks noChangeShapeType="1"/>
          </p:cNvSpPr>
          <p:nvPr/>
        </p:nvSpPr>
        <p:spPr bwMode="auto">
          <a:xfrm flipV="1">
            <a:off x="2814187" y="2664472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3" name="TextBox 22"/>
          <p:cNvSpPr txBox="1"/>
          <p:nvPr/>
        </p:nvSpPr>
        <p:spPr>
          <a:xfrm>
            <a:off x="1751757" y="3734728"/>
            <a:ext cx="3073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(13 – 3) </a:t>
            </a:r>
            <a:r>
              <a:rPr lang="sr-Cyrl-RS" sz="2400" dirty="0"/>
              <a:t>–</a:t>
            </a:r>
            <a:r>
              <a:rPr lang="sr-Cyrl-RS" sz="2400" dirty="0" smtClean="0"/>
              <a:t> 4 = 10 – 4 = 6</a:t>
            </a:r>
            <a:endParaRPr lang="sr-Latn-RS" sz="2400" dirty="0"/>
          </a:p>
        </p:txBody>
      </p:sp>
      <p:pic>
        <p:nvPicPr>
          <p:cNvPr id="24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75029" r="8003" b="22124"/>
          <a:stretch/>
        </p:blipFill>
        <p:spPr bwMode="auto">
          <a:xfrm>
            <a:off x="513965" y="6309320"/>
            <a:ext cx="4214812" cy="446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47595" r="12896" b="49239"/>
          <a:stretch/>
        </p:blipFill>
        <p:spPr bwMode="auto">
          <a:xfrm>
            <a:off x="446569" y="4941168"/>
            <a:ext cx="3694531" cy="4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29" t="50851" r="19123" b="46399"/>
          <a:stretch/>
        </p:blipFill>
        <p:spPr bwMode="auto">
          <a:xfrm>
            <a:off x="556344" y="5517232"/>
            <a:ext cx="2918376" cy="43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Line 32"/>
          <p:cNvSpPr>
            <a:spLocks noChangeShapeType="1"/>
          </p:cNvSpPr>
          <p:nvPr/>
        </p:nvSpPr>
        <p:spPr bwMode="auto">
          <a:xfrm flipV="1">
            <a:off x="3114357" y="5517232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8" name="Line 32"/>
          <p:cNvSpPr>
            <a:spLocks noChangeShapeType="1"/>
          </p:cNvSpPr>
          <p:nvPr/>
        </p:nvSpPr>
        <p:spPr bwMode="auto">
          <a:xfrm flipV="1">
            <a:off x="2753994" y="5517232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9" name="Line 32"/>
          <p:cNvSpPr>
            <a:spLocks noChangeShapeType="1"/>
          </p:cNvSpPr>
          <p:nvPr/>
        </p:nvSpPr>
        <p:spPr bwMode="auto">
          <a:xfrm flipV="1">
            <a:off x="2375721" y="5509416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30" name="Line 32"/>
          <p:cNvSpPr>
            <a:spLocks noChangeShapeType="1"/>
          </p:cNvSpPr>
          <p:nvPr/>
        </p:nvSpPr>
        <p:spPr bwMode="auto">
          <a:xfrm flipV="1">
            <a:off x="2026453" y="5512041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 flipV="1">
            <a:off x="1705462" y="5526319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 flipV="1">
            <a:off x="1361724" y="5519584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 flipV="1">
            <a:off x="986724" y="5512040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 flipV="1">
            <a:off x="626361" y="5489450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 flipV="1">
            <a:off x="3780737" y="5083465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3035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47595" r="12896" b="49239"/>
          <a:stretch/>
        </p:blipFill>
        <p:spPr bwMode="auto">
          <a:xfrm>
            <a:off x="539551" y="243024"/>
            <a:ext cx="3694531" cy="4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30" t="50851" r="39357" b="46781"/>
          <a:stretch/>
        </p:blipFill>
        <p:spPr bwMode="auto">
          <a:xfrm>
            <a:off x="651901" y="825116"/>
            <a:ext cx="766917" cy="37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54097" r="8003" b="43183"/>
          <a:stretch/>
        </p:blipFill>
        <p:spPr bwMode="auto">
          <a:xfrm>
            <a:off x="539551" y="1340768"/>
            <a:ext cx="4214812" cy="42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23" y="29815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3.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29815"/>
            <a:ext cx="3071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Препиш, нацртај и израчунај.</a:t>
            </a:r>
            <a:endParaRPr lang="sr-Latn-RS" dirty="0">
              <a:solidFill>
                <a:srgbClr val="FF0000"/>
              </a:solidFill>
            </a:endParaRPr>
          </a:p>
        </p:txBody>
      </p:sp>
      <p:sp>
        <p:nvSpPr>
          <p:cNvPr id="7" name="Line 32"/>
          <p:cNvSpPr>
            <a:spLocks noChangeShapeType="1"/>
          </p:cNvSpPr>
          <p:nvPr/>
        </p:nvSpPr>
        <p:spPr bwMode="auto">
          <a:xfrm flipV="1">
            <a:off x="1085782" y="825116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8" name="Line 32"/>
          <p:cNvSpPr>
            <a:spLocks noChangeShapeType="1"/>
          </p:cNvSpPr>
          <p:nvPr/>
        </p:nvSpPr>
        <p:spPr bwMode="auto">
          <a:xfrm flipV="1">
            <a:off x="725419" y="825115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9" name="TextBox 8"/>
          <p:cNvSpPr txBox="1"/>
          <p:nvPr/>
        </p:nvSpPr>
        <p:spPr>
          <a:xfrm>
            <a:off x="1691680" y="1314625"/>
            <a:ext cx="3142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(12 – 2) </a:t>
            </a:r>
            <a:r>
              <a:rPr lang="sr-Cyrl-RS" sz="2400" dirty="0"/>
              <a:t>–</a:t>
            </a:r>
            <a:r>
              <a:rPr lang="sr-Cyrl-RS" sz="2400" dirty="0" smtClean="0"/>
              <a:t> 3 = 10 – 3 = 7 </a:t>
            </a:r>
            <a:endParaRPr lang="sr-Latn-RS" sz="2400" dirty="0"/>
          </a:p>
        </p:txBody>
      </p:sp>
      <p:sp>
        <p:nvSpPr>
          <p:cNvPr id="10" name="Line 32"/>
          <p:cNvSpPr>
            <a:spLocks noChangeShapeType="1"/>
          </p:cNvSpPr>
          <p:nvPr/>
        </p:nvSpPr>
        <p:spPr bwMode="auto">
          <a:xfrm flipV="1">
            <a:off x="3905968" y="399147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1" name="Line 32"/>
          <p:cNvSpPr>
            <a:spLocks noChangeShapeType="1"/>
          </p:cNvSpPr>
          <p:nvPr/>
        </p:nvSpPr>
        <p:spPr bwMode="auto">
          <a:xfrm flipV="1">
            <a:off x="3548825" y="379573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2" name="Line 32"/>
          <p:cNvSpPr>
            <a:spLocks noChangeShapeType="1"/>
          </p:cNvSpPr>
          <p:nvPr/>
        </p:nvSpPr>
        <p:spPr bwMode="auto">
          <a:xfrm flipV="1">
            <a:off x="3188462" y="399146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pic>
        <p:nvPicPr>
          <p:cNvPr id="13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64436" r="8003" b="32863"/>
          <a:stretch/>
        </p:blipFill>
        <p:spPr bwMode="auto">
          <a:xfrm>
            <a:off x="539551" y="3763994"/>
            <a:ext cx="4214812" cy="423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47595" r="12896" b="49239"/>
          <a:stretch/>
        </p:blipFill>
        <p:spPr bwMode="auto">
          <a:xfrm>
            <a:off x="522987" y="2527924"/>
            <a:ext cx="3694531" cy="4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30" t="50851" r="35892" b="46399"/>
          <a:stretch/>
        </p:blipFill>
        <p:spPr bwMode="auto">
          <a:xfrm>
            <a:off x="651900" y="3076407"/>
            <a:ext cx="1135336" cy="43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Line 32"/>
          <p:cNvSpPr>
            <a:spLocks noChangeShapeType="1"/>
          </p:cNvSpPr>
          <p:nvPr/>
        </p:nvSpPr>
        <p:spPr bwMode="auto">
          <a:xfrm flipV="1">
            <a:off x="1418818" y="3076407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7" name="Line 32"/>
          <p:cNvSpPr>
            <a:spLocks noChangeShapeType="1"/>
          </p:cNvSpPr>
          <p:nvPr/>
        </p:nvSpPr>
        <p:spPr bwMode="auto">
          <a:xfrm flipV="1">
            <a:off x="1085782" y="3076940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8" name="Line 32"/>
          <p:cNvSpPr>
            <a:spLocks noChangeShapeType="1"/>
          </p:cNvSpPr>
          <p:nvPr/>
        </p:nvSpPr>
        <p:spPr bwMode="auto">
          <a:xfrm flipV="1">
            <a:off x="725419" y="3076406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9" name="Line 32"/>
          <p:cNvSpPr>
            <a:spLocks noChangeShapeType="1"/>
          </p:cNvSpPr>
          <p:nvPr/>
        </p:nvSpPr>
        <p:spPr bwMode="auto">
          <a:xfrm flipV="1">
            <a:off x="3905968" y="2664473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0" name="Line 32"/>
          <p:cNvSpPr>
            <a:spLocks noChangeShapeType="1"/>
          </p:cNvSpPr>
          <p:nvPr/>
        </p:nvSpPr>
        <p:spPr bwMode="auto">
          <a:xfrm flipV="1">
            <a:off x="3545605" y="2661232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1" name="Line 32"/>
          <p:cNvSpPr>
            <a:spLocks noChangeShapeType="1"/>
          </p:cNvSpPr>
          <p:nvPr/>
        </p:nvSpPr>
        <p:spPr bwMode="auto">
          <a:xfrm flipV="1">
            <a:off x="3185242" y="2664473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2" name="Line 32"/>
          <p:cNvSpPr>
            <a:spLocks noChangeShapeType="1"/>
          </p:cNvSpPr>
          <p:nvPr/>
        </p:nvSpPr>
        <p:spPr bwMode="auto">
          <a:xfrm flipV="1">
            <a:off x="2814187" y="2664472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3" name="TextBox 22"/>
          <p:cNvSpPr txBox="1"/>
          <p:nvPr/>
        </p:nvSpPr>
        <p:spPr>
          <a:xfrm>
            <a:off x="1751757" y="3734728"/>
            <a:ext cx="3073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(13 – 3) </a:t>
            </a:r>
            <a:r>
              <a:rPr lang="sr-Cyrl-RS" sz="2400" dirty="0"/>
              <a:t>–</a:t>
            </a:r>
            <a:r>
              <a:rPr lang="sr-Cyrl-RS" sz="2400" dirty="0" smtClean="0"/>
              <a:t> 4 = 10 – 4 = 6</a:t>
            </a:r>
            <a:endParaRPr lang="sr-Latn-RS" sz="2400" dirty="0"/>
          </a:p>
        </p:txBody>
      </p:sp>
      <p:pic>
        <p:nvPicPr>
          <p:cNvPr id="24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75029" r="8003" b="22124"/>
          <a:stretch/>
        </p:blipFill>
        <p:spPr bwMode="auto">
          <a:xfrm>
            <a:off x="513965" y="6309320"/>
            <a:ext cx="4214812" cy="446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47595" r="12896" b="49239"/>
          <a:stretch/>
        </p:blipFill>
        <p:spPr bwMode="auto">
          <a:xfrm>
            <a:off x="446569" y="4941168"/>
            <a:ext cx="3694531" cy="4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29" t="50851" r="19123" b="46399"/>
          <a:stretch/>
        </p:blipFill>
        <p:spPr bwMode="auto">
          <a:xfrm>
            <a:off x="556344" y="5517232"/>
            <a:ext cx="2918376" cy="43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Line 32"/>
          <p:cNvSpPr>
            <a:spLocks noChangeShapeType="1"/>
          </p:cNvSpPr>
          <p:nvPr/>
        </p:nvSpPr>
        <p:spPr bwMode="auto">
          <a:xfrm flipV="1">
            <a:off x="3114357" y="5517232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8" name="Line 32"/>
          <p:cNvSpPr>
            <a:spLocks noChangeShapeType="1"/>
          </p:cNvSpPr>
          <p:nvPr/>
        </p:nvSpPr>
        <p:spPr bwMode="auto">
          <a:xfrm flipV="1">
            <a:off x="2753994" y="5517232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9" name="Line 32"/>
          <p:cNvSpPr>
            <a:spLocks noChangeShapeType="1"/>
          </p:cNvSpPr>
          <p:nvPr/>
        </p:nvSpPr>
        <p:spPr bwMode="auto">
          <a:xfrm flipV="1">
            <a:off x="2375721" y="5509416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30" name="Line 32"/>
          <p:cNvSpPr>
            <a:spLocks noChangeShapeType="1"/>
          </p:cNvSpPr>
          <p:nvPr/>
        </p:nvSpPr>
        <p:spPr bwMode="auto">
          <a:xfrm flipV="1">
            <a:off x="2026453" y="5512041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 flipV="1">
            <a:off x="1705462" y="5526319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 flipV="1">
            <a:off x="1361724" y="5519584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 flipV="1">
            <a:off x="986724" y="5512040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 flipV="1">
            <a:off x="626361" y="5489450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 flipV="1">
            <a:off x="3780737" y="5083465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36" name="TextBox 35"/>
          <p:cNvSpPr txBox="1"/>
          <p:nvPr/>
        </p:nvSpPr>
        <p:spPr>
          <a:xfrm>
            <a:off x="1659395" y="6237312"/>
            <a:ext cx="1798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(18 – 8) </a:t>
            </a:r>
            <a:r>
              <a:rPr lang="sr-Cyrl-RS" sz="2400" dirty="0"/>
              <a:t>–</a:t>
            </a:r>
            <a:r>
              <a:rPr lang="sr-Cyrl-RS" sz="2400" dirty="0" smtClean="0"/>
              <a:t> 1 =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278588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47595" r="12896" b="49239"/>
          <a:stretch/>
        </p:blipFill>
        <p:spPr bwMode="auto">
          <a:xfrm>
            <a:off x="539551" y="243024"/>
            <a:ext cx="3694531" cy="4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30" t="50851" r="39357" b="46781"/>
          <a:stretch/>
        </p:blipFill>
        <p:spPr bwMode="auto">
          <a:xfrm>
            <a:off x="651901" y="825116"/>
            <a:ext cx="766917" cy="37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54097" r="8003" b="43183"/>
          <a:stretch/>
        </p:blipFill>
        <p:spPr bwMode="auto">
          <a:xfrm>
            <a:off x="539551" y="1340768"/>
            <a:ext cx="4214812" cy="42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23" y="29815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3.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29815"/>
            <a:ext cx="3071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Препиш, нацртај и израчунај.</a:t>
            </a:r>
            <a:endParaRPr lang="sr-Latn-RS" dirty="0">
              <a:solidFill>
                <a:srgbClr val="FF0000"/>
              </a:solidFill>
            </a:endParaRPr>
          </a:p>
        </p:txBody>
      </p:sp>
      <p:sp>
        <p:nvSpPr>
          <p:cNvPr id="7" name="Line 32"/>
          <p:cNvSpPr>
            <a:spLocks noChangeShapeType="1"/>
          </p:cNvSpPr>
          <p:nvPr/>
        </p:nvSpPr>
        <p:spPr bwMode="auto">
          <a:xfrm flipV="1">
            <a:off x="1085782" y="825116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8" name="Line 32"/>
          <p:cNvSpPr>
            <a:spLocks noChangeShapeType="1"/>
          </p:cNvSpPr>
          <p:nvPr/>
        </p:nvSpPr>
        <p:spPr bwMode="auto">
          <a:xfrm flipV="1">
            <a:off x="725419" y="825115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9" name="TextBox 8"/>
          <p:cNvSpPr txBox="1"/>
          <p:nvPr/>
        </p:nvSpPr>
        <p:spPr>
          <a:xfrm>
            <a:off x="1691680" y="1314625"/>
            <a:ext cx="3142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(12 – 2) </a:t>
            </a:r>
            <a:r>
              <a:rPr lang="sr-Cyrl-RS" sz="2400" dirty="0"/>
              <a:t>–</a:t>
            </a:r>
            <a:r>
              <a:rPr lang="sr-Cyrl-RS" sz="2400" dirty="0" smtClean="0"/>
              <a:t> 3 = 10 – 3 = 7 </a:t>
            </a:r>
            <a:endParaRPr lang="sr-Latn-RS" sz="2400" dirty="0"/>
          </a:p>
        </p:txBody>
      </p:sp>
      <p:sp>
        <p:nvSpPr>
          <p:cNvPr id="10" name="Line 32"/>
          <p:cNvSpPr>
            <a:spLocks noChangeShapeType="1"/>
          </p:cNvSpPr>
          <p:nvPr/>
        </p:nvSpPr>
        <p:spPr bwMode="auto">
          <a:xfrm flipV="1">
            <a:off x="3905968" y="399147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1" name="Line 32"/>
          <p:cNvSpPr>
            <a:spLocks noChangeShapeType="1"/>
          </p:cNvSpPr>
          <p:nvPr/>
        </p:nvSpPr>
        <p:spPr bwMode="auto">
          <a:xfrm flipV="1">
            <a:off x="3548825" y="379573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2" name="Line 32"/>
          <p:cNvSpPr>
            <a:spLocks noChangeShapeType="1"/>
          </p:cNvSpPr>
          <p:nvPr/>
        </p:nvSpPr>
        <p:spPr bwMode="auto">
          <a:xfrm flipV="1">
            <a:off x="3188462" y="399146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pic>
        <p:nvPicPr>
          <p:cNvPr id="13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64436" r="8003" b="32863"/>
          <a:stretch/>
        </p:blipFill>
        <p:spPr bwMode="auto">
          <a:xfrm>
            <a:off x="539551" y="3763994"/>
            <a:ext cx="4214812" cy="423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47595" r="12896" b="49239"/>
          <a:stretch/>
        </p:blipFill>
        <p:spPr bwMode="auto">
          <a:xfrm>
            <a:off x="522987" y="2527924"/>
            <a:ext cx="3694531" cy="4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30" t="50851" r="35892" b="46399"/>
          <a:stretch/>
        </p:blipFill>
        <p:spPr bwMode="auto">
          <a:xfrm>
            <a:off x="651900" y="3076407"/>
            <a:ext cx="1135336" cy="43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Line 32"/>
          <p:cNvSpPr>
            <a:spLocks noChangeShapeType="1"/>
          </p:cNvSpPr>
          <p:nvPr/>
        </p:nvSpPr>
        <p:spPr bwMode="auto">
          <a:xfrm flipV="1">
            <a:off x="1418818" y="3076407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7" name="Line 32"/>
          <p:cNvSpPr>
            <a:spLocks noChangeShapeType="1"/>
          </p:cNvSpPr>
          <p:nvPr/>
        </p:nvSpPr>
        <p:spPr bwMode="auto">
          <a:xfrm flipV="1">
            <a:off x="1085782" y="3076940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8" name="Line 32"/>
          <p:cNvSpPr>
            <a:spLocks noChangeShapeType="1"/>
          </p:cNvSpPr>
          <p:nvPr/>
        </p:nvSpPr>
        <p:spPr bwMode="auto">
          <a:xfrm flipV="1">
            <a:off x="725419" y="3076406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9" name="Line 32"/>
          <p:cNvSpPr>
            <a:spLocks noChangeShapeType="1"/>
          </p:cNvSpPr>
          <p:nvPr/>
        </p:nvSpPr>
        <p:spPr bwMode="auto">
          <a:xfrm flipV="1">
            <a:off x="3905968" y="2664473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0" name="Line 32"/>
          <p:cNvSpPr>
            <a:spLocks noChangeShapeType="1"/>
          </p:cNvSpPr>
          <p:nvPr/>
        </p:nvSpPr>
        <p:spPr bwMode="auto">
          <a:xfrm flipV="1">
            <a:off x="3545605" y="2661232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1" name="Line 32"/>
          <p:cNvSpPr>
            <a:spLocks noChangeShapeType="1"/>
          </p:cNvSpPr>
          <p:nvPr/>
        </p:nvSpPr>
        <p:spPr bwMode="auto">
          <a:xfrm flipV="1">
            <a:off x="3185242" y="2664473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2" name="Line 32"/>
          <p:cNvSpPr>
            <a:spLocks noChangeShapeType="1"/>
          </p:cNvSpPr>
          <p:nvPr/>
        </p:nvSpPr>
        <p:spPr bwMode="auto">
          <a:xfrm flipV="1">
            <a:off x="2814187" y="2664472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3" name="TextBox 22"/>
          <p:cNvSpPr txBox="1"/>
          <p:nvPr/>
        </p:nvSpPr>
        <p:spPr>
          <a:xfrm>
            <a:off x="1751757" y="3734728"/>
            <a:ext cx="3073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(13 – 3) </a:t>
            </a:r>
            <a:r>
              <a:rPr lang="sr-Cyrl-RS" sz="2400" dirty="0"/>
              <a:t>–</a:t>
            </a:r>
            <a:r>
              <a:rPr lang="sr-Cyrl-RS" sz="2400" dirty="0" smtClean="0"/>
              <a:t> 4 = 10 – 4 = 6</a:t>
            </a:r>
            <a:endParaRPr lang="sr-Latn-RS" sz="2400" dirty="0"/>
          </a:p>
        </p:txBody>
      </p:sp>
      <p:pic>
        <p:nvPicPr>
          <p:cNvPr id="24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75029" r="8003" b="22124"/>
          <a:stretch/>
        </p:blipFill>
        <p:spPr bwMode="auto">
          <a:xfrm>
            <a:off x="513965" y="6309320"/>
            <a:ext cx="4214812" cy="446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47595" r="12896" b="49239"/>
          <a:stretch/>
        </p:blipFill>
        <p:spPr bwMode="auto">
          <a:xfrm>
            <a:off x="446569" y="4941168"/>
            <a:ext cx="3694531" cy="4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29" t="50851" r="19123" b="46399"/>
          <a:stretch/>
        </p:blipFill>
        <p:spPr bwMode="auto">
          <a:xfrm>
            <a:off x="556344" y="5517232"/>
            <a:ext cx="2918376" cy="43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Line 32"/>
          <p:cNvSpPr>
            <a:spLocks noChangeShapeType="1"/>
          </p:cNvSpPr>
          <p:nvPr/>
        </p:nvSpPr>
        <p:spPr bwMode="auto">
          <a:xfrm flipV="1">
            <a:off x="3114357" y="5517232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8" name="Line 32"/>
          <p:cNvSpPr>
            <a:spLocks noChangeShapeType="1"/>
          </p:cNvSpPr>
          <p:nvPr/>
        </p:nvSpPr>
        <p:spPr bwMode="auto">
          <a:xfrm flipV="1">
            <a:off x="2753994" y="5517232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9" name="Line 32"/>
          <p:cNvSpPr>
            <a:spLocks noChangeShapeType="1"/>
          </p:cNvSpPr>
          <p:nvPr/>
        </p:nvSpPr>
        <p:spPr bwMode="auto">
          <a:xfrm flipV="1">
            <a:off x="2375721" y="5509416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30" name="Line 32"/>
          <p:cNvSpPr>
            <a:spLocks noChangeShapeType="1"/>
          </p:cNvSpPr>
          <p:nvPr/>
        </p:nvSpPr>
        <p:spPr bwMode="auto">
          <a:xfrm flipV="1">
            <a:off x="2026453" y="5512041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 flipV="1">
            <a:off x="1705462" y="5526319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 flipV="1">
            <a:off x="1361724" y="5519584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 flipV="1">
            <a:off x="986724" y="5512040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 flipV="1">
            <a:off x="626361" y="5489450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 flipV="1">
            <a:off x="3780737" y="5083465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36" name="TextBox 35"/>
          <p:cNvSpPr txBox="1"/>
          <p:nvPr/>
        </p:nvSpPr>
        <p:spPr>
          <a:xfrm>
            <a:off x="1659395" y="6237312"/>
            <a:ext cx="2917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(18 – 8) </a:t>
            </a:r>
            <a:r>
              <a:rPr lang="sr-Cyrl-RS" sz="2400" dirty="0"/>
              <a:t>–</a:t>
            </a:r>
            <a:r>
              <a:rPr lang="sr-Cyrl-RS" sz="2400" dirty="0" smtClean="0"/>
              <a:t> 1 = 10 – 1 = 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92500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47595" r="12896" b="49239"/>
          <a:stretch/>
        </p:blipFill>
        <p:spPr bwMode="auto">
          <a:xfrm>
            <a:off x="539551" y="243024"/>
            <a:ext cx="3694531" cy="4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30" t="50851" r="39357" b="46781"/>
          <a:stretch/>
        </p:blipFill>
        <p:spPr bwMode="auto">
          <a:xfrm>
            <a:off x="651901" y="825116"/>
            <a:ext cx="766917" cy="37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54097" r="8003" b="43183"/>
          <a:stretch/>
        </p:blipFill>
        <p:spPr bwMode="auto">
          <a:xfrm>
            <a:off x="539551" y="1340768"/>
            <a:ext cx="4214812" cy="42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23" y="29815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3.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29815"/>
            <a:ext cx="3071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Препиш, нацртај и израчунај.</a:t>
            </a:r>
            <a:endParaRPr lang="sr-Latn-RS" dirty="0">
              <a:solidFill>
                <a:srgbClr val="FF0000"/>
              </a:solidFill>
            </a:endParaRPr>
          </a:p>
        </p:txBody>
      </p:sp>
      <p:sp>
        <p:nvSpPr>
          <p:cNvPr id="7" name="Line 32"/>
          <p:cNvSpPr>
            <a:spLocks noChangeShapeType="1"/>
          </p:cNvSpPr>
          <p:nvPr/>
        </p:nvSpPr>
        <p:spPr bwMode="auto">
          <a:xfrm flipV="1">
            <a:off x="1085782" y="825116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8" name="Line 32"/>
          <p:cNvSpPr>
            <a:spLocks noChangeShapeType="1"/>
          </p:cNvSpPr>
          <p:nvPr/>
        </p:nvSpPr>
        <p:spPr bwMode="auto">
          <a:xfrm flipV="1">
            <a:off x="725419" y="825115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9" name="TextBox 8"/>
          <p:cNvSpPr txBox="1"/>
          <p:nvPr/>
        </p:nvSpPr>
        <p:spPr>
          <a:xfrm>
            <a:off x="1691680" y="1314625"/>
            <a:ext cx="3142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(12 – 2) </a:t>
            </a:r>
            <a:r>
              <a:rPr lang="sr-Cyrl-RS" sz="2400" dirty="0"/>
              <a:t>–</a:t>
            </a:r>
            <a:r>
              <a:rPr lang="sr-Cyrl-RS" sz="2400" dirty="0" smtClean="0"/>
              <a:t> 3 = 10 – 3 = 7 </a:t>
            </a:r>
            <a:endParaRPr lang="sr-Latn-RS" sz="2400" dirty="0"/>
          </a:p>
        </p:txBody>
      </p:sp>
      <p:sp>
        <p:nvSpPr>
          <p:cNvPr id="10" name="Line 32"/>
          <p:cNvSpPr>
            <a:spLocks noChangeShapeType="1"/>
          </p:cNvSpPr>
          <p:nvPr/>
        </p:nvSpPr>
        <p:spPr bwMode="auto">
          <a:xfrm flipV="1">
            <a:off x="3905968" y="399147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1" name="Line 32"/>
          <p:cNvSpPr>
            <a:spLocks noChangeShapeType="1"/>
          </p:cNvSpPr>
          <p:nvPr/>
        </p:nvSpPr>
        <p:spPr bwMode="auto">
          <a:xfrm flipV="1">
            <a:off x="3548825" y="379573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2" name="Line 32"/>
          <p:cNvSpPr>
            <a:spLocks noChangeShapeType="1"/>
          </p:cNvSpPr>
          <p:nvPr/>
        </p:nvSpPr>
        <p:spPr bwMode="auto">
          <a:xfrm flipV="1">
            <a:off x="3188462" y="399146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pic>
        <p:nvPicPr>
          <p:cNvPr id="13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64436" r="8003" b="32863"/>
          <a:stretch/>
        </p:blipFill>
        <p:spPr bwMode="auto">
          <a:xfrm>
            <a:off x="539551" y="3763994"/>
            <a:ext cx="4214812" cy="423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47595" r="12896" b="49239"/>
          <a:stretch/>
        </p:blipFill>
        <p:spPr bwMode="auto">
          <a:xfrm>
            <a:off x="522987" y="2527924"/>
            <a:ext cx="3694531" cy="4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30" t="50851" r="35892" b="46399"/>
          <a:stretch/>
        </p:blipFill>
        <p:spPr bwMode="auto">
          <a:xfrm>
            <a:off x="651900" y="3076407"/>
            <a:ext cx="1135336" cy="43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Line 32"/>
          <p:cNvSpPr>
            <a:spLocks noChangeShapeType="1"/>
          </p:cNvSpPr>
          <p:nvPr/>
        </p:nvSpPr>
        <p:spPr bwMode="auto">
          <a:xfrm flipV="1">
            <a:off x="1418818" y="3076407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7" name="Line 32"/>
          <p:cNvSpPr>
            <a:spLocks noChangeShapeType="1"/>
          </p:cNvSpPr>
          <p:nvPr/>
        </p:nvSpPr>
        <p:spPr bwMode="auto">
          <a:xfrm flipV="1">
            <a:off x="1085782" y="3076940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8" name="Line 32"/>
          <p:cNvSpPr>
            <a:spLocks noChangeShapeType="1"/>
          </p:cNvSpPr>
          <p:nvPr/>
        </p:nvSpPr>
        <p:spPr bwMode="auto">
          <a:xfrm flipV="1">
            <a:off x="725419" y="3076406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9" name="Line 32"/>
          <p:cNvSpPr>
            <a:spLocks noChangeShapeType="1"/>
          </p:cNvSpPr>
          <p:nvPr/>
        </p:nvSpPr>
        <p:spPr bwMode="auto">
          <a:xfrm flipV="1">
            <a:off x="3905968" y="2664473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0" name="Line 32"/>
          <p:cNvSpPr>
            <a:spLocks noChangeShapeType="1"/>
          </p:cNvSpPr>
          <p:nvPr/>
        </p:nvSpPr>
        <p:spPr bwMode="auto">
          <a:xfrm flipV="1">
            <a:off x="3545605" y="2661232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1" name="Line 32"/>
          <p:cNvSpPr>
            <a:spLocks noChangeShapeType="1"/>
          </p:cNvSpPr>
          <p:nvPr/>
        </p:nvSpPr>
        <p:spPr bwMode="auto">
          <a:xfrm flipV="1">
            <a:off x="3185242" y="2664473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2" name="Line 32"/>
          <p:cNvSpPr>
            <a:spLocks noChangeShapeType="1"/>
          </p:cNvSpPr>
          <p:nvPr/>
        </p:nvSpPr>
        <p:spPr bwMode="auto">
          <a:xfrm flipV="1">
            <a:off x="2814187" y="2664472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3" name="TextBox 22"/>
          <p:cNvSpPr txBox="1"/>
          <p:nvPr/>
        </p:nvSpPr>
        <p:spPr>
          <a:xfrm>
            <a:off x="1751757" y="3734728"/>
            <a:ext cx="3073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(13 – 3) </a:t>
            </a:r>
            <a:r>
              <a:rPr lang="sr-Cyrl-RS" sz="2400" dirty="0"/>
              <a:t>–</a:t>
            </a:r>
            <a:r>
              <a:rPr lang="sr-Cyrl-RS" sz="2400" dirty="0" smtClean="0"/>
              <a:t> 4 = 10 – 4 = 6</a:t>
            </a:r>
            <a:endParaRPr lang="sr-Latn-RS" sz="2400" dirty="0"/>
          </a:p>
        </p:txBody>
      </p:sp>
      <p:pic>
        <p:nvPicPr>
          <p:cNvPr id="24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75029" r="8003" b="22124"/>
          <a:stretch/>
        </p:blipFill>
        <p:spPr bwMode="auto">
          <a:xfrm>
            <a:off x="513965" y="6309320"/>
            <a:ext cx="4214812" cy="446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47595" r="12896" b="49239"/>
          <a:stretch/>
        </p:blipFill>
        <p:spPr bwMode="auto">
          <a:xfrm>
            <a:off x="446569" y="4941168"/>
            <a:ext cx="3694531" cy="4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29" t="50851" r="19123" b="46399"/>
          <a:stretch/>
        </p:blipFill>
        <p:spPr bwMode="auto">
          <a:xfrm>
            <a:off x="556344" y="5517232"/>
            <a:ext cx="2918376" cy="43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Line 32"/>
          <p:cNvSpPr>
            <a:spLocks noChangeShapeType="1"/>
          </p:cNvSpPr>
          <p:nvPr/>
        </p:nvSpPr>
        <p:spPr bwMode="auto">
          <a:xfrm flipV="1">
            <a:off x="3114357" y="5517232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8" name="Line 32"/>
          <p:cNvSpPr>
            <a:spLocks noChangeShapeType="1"/>
          </p:cNvSpPr>
          <p:nvPr/>
        </p:nvSpPr>
        <p:spPr bwMode="auto">
          <a:xfrm flipV="1">
            <a:off x="2753994" y="5517232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9" name="Line 32"/>
          <p:cNvSpPr>
            <a:spLocks noChangeShapeType="1"/>
          </p:cNvSpPr>
          <p:nvPr/>
        </p:nvSpPr>
        <p:spPr bwMode="auto">
          <a:xfrm flipV="1">
            <a:off x="2375721" y="5509416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30" name="Line 32"/>
          <p:cNvSpPr>
            <a:spLocks noChangeShapeType="1"/>
          </p:cNvSpPr>
          <p:nvPr/>
        </p:nvSpPr>
        <p:spPr bwMode="auto">
          <a:xfrm flipV="1">
            <a:off x="2026453" y="5512041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 flipV="1">
            <a:off x="1705462" y="5526319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 flipV="1">
            <a:off x="1361724" y="5519584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 flipV="1">
            <a:off x="986724" y="5512040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 flipV="1">
            <a:off x="626361" y="5489450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 flipV="1">
            <a:off x="3780737" y="5083465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36" name="TextBox 35"/>
          <p:cNvSpPr txBox="1"/>
          <p:nvPr/>
        </p:nvSpPr>
        <p:spPr>
          <a:xfrm>
            <a:off x="1659395" y="6237312"/>
            <a:ext cx="3142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(18 – 8) </a:t>
            </a:r>
            <a:r>
              <a:rPr lang="sr-Cyrl-RS" sz="2400" dirty="0"/>
              <a:t>–</a:t>
            </a:r>
            <a:r>
              <a:rPr lang="sr-Cyrl-RS" sz="2400" dirty="0" smtClean="0"/>
              <a:t> 1 = 10 – 1 = 9 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344837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29" t="79024" r="6219" b="2110"/>
          <a:stretch/>
        </p:blipFill>
        <p:spPr bwMode="auto">
          <a:xfrm>
            <a:off x="462038" y="548680"/>
            <a:ext cx="7284842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23" y="29815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4.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6136" y="29815"/>
            <a:ext cx="22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Препиш и израчунај.</a:t>
            </a:r>
            <a:endParaRPr lang="sr-Latn-R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95736" y="1196752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(    –     ) –     =      –     =      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95788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29" t="79024" r="6219" b="2110"/>
          <a:stretch/>
        </p:blipFill>
        <p:spPr bwMode="auto">
          <a:xfrm>
            <a:off x="462038" y="548680"/>
            <a:ext cx="7284842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23" y="29815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4.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6136" y="29815"/>
            <a:ext cx="22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Препиш и израчунај.</a:t>
            </a:r>
            <a:endParaRPr lang="sr-Latn-RS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95736" y="1196752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(15 – 5) – 4  = 10 – 4 = 6      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40890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29" t="79024" r="6219" b="2110"/>
          <a:stretch/>
        </p:blipFill>
        <p:spPr bwMode="auto">
          <a:xfrm>
            <a:off x="462038" y="548680"/>
            <a:ext cx="7284842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23" y="29815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4.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6136" y="29815"/>
            <a:ext cx="22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Препиш и израчунај.</a:t>
            </a:r>
            <a:endParaRPr lang="sr-Latn-RS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95736" y="1196752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(15 – 5) – 4  = 10 – 4 = 6      </a:t>
            </a:r>
            <a:endParaRPr lang="sr-Latn-R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195736" y="1872372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(11 – 1) – 7  = 10 – 7 = 3      </a:t>
            </a:r>
            <a:endParaRPr lang="sr-Latn-R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166922" y="2433320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(16 – 6) – 1  = 10 – 1 = 9      </a:t>
            </a:r>
            <a:endParaRPr lang="sr-Latn-R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195736" y="3068960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(13 – 3) – 2  = 10 – 2 = 8      </a:t>
            </a:r>
            <a:endParaRPr lang="sr-Latn-R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148131" y="3717032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(11 – 1) – 8  = 10 – 8 = 2      </a:t>
            </a:r>
            <a:endParaRPr lang="sr-Latn-R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148131" y="4349187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(15 – 5) – 3  = 10 – 3 = 7      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2099520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9" r="1998" b="1220"/>
          <a:stretch/>
        </p:blipFill>
        <p:spPr>
          <a:xfrm>
            <a:off x="3075708" y="0"/>
            <a:ext cx="4456367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17" y="116632"/>
            <a:ext cx="2066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Уџбеник страна 97.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70748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780928"/>
            <a:ext cx="6815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/>
              <a:t>Провери, ако је потребно исправи грешке</a:t>
            </a:r>
            <a:r>
              <a:rPr lang="sr-Cyrl-RS" dirty="0" smtClean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88387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22" t="23971" r="25412" b="70796"/>
          <a:stretch/>
        </p:blipFill>
        <p:spPr bwMode="auto">
          <a:xfrm>
            <a:off x="539551" y="1428662"/>
            <a:ext cx="7363122" cy="1064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00727" y="21881"/>
            <a:ext cx="51132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Школски рад               </a:t>
            </a:r>
            <a:r>
              <a:rPr lang="sr-Cyrl-RS" sz="2000" dirty="0" smtClean="0"/>
              <a:t>26. 3. 2020.</a:t>
            </a:r>
            <a:r>
              <a:rPr lang="sr-Cyrl-RS" sz="2800" dirty="0" smtClean="0"/>
              <a:t> </a:t>
            </a:r>
            <a:endParaRPr lang="sr-Latn-R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1881"/>
            <a:ext cx="2350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Препиши и израчунај.</a:t>
            </a:r>
            <a:endParaRPr lang="sr-Latn-R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952814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1.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0852" y="966996"/>
            <a:ext cx="6561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Који број треба одузети да разлика буде 10?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94" y="2567065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2.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3760" y="2591684"/>
            <a:ext cx="79143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Растави умањилац на збир два броја. Када први број </a:t>
            </a:r>
          </a:p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одузмеш  од умањеника, добијеш број 10.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0815" y="3676697"/>
            <a:ext cx="1284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12 – 6 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63642" y="3699729"/>
            <a:ext cx="274346" cy="26161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9647727">
            <a:off x="4639" y="3504457"/>
            <a:ext cx="1202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умањеник</a:t>
            </a:r>
            <a:endParaRPr lang="sr-Latn-RS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964265" y="3748258"/>
            <a:ext cx="318926" cy="211197"/>
          </a:xfrm>
          <a:prstGeom prst="straightConnector1">
            <a:avLst/>
          </a:prstGeom>
          <a:ln w="158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986856">
            <a:off x="1836800" y="3563592"/>
            <a:ext cx="1209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0070C0"/>
                </a:solidFill>
              </a:rPr>
              <a:t>умањилац</a:t>
            </a:r>
            <a:endParaRPr lang="sr-Latn-RS" dirty="0">
              <a:solidFill>
                <a:srgbClr val="0070C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2936977" y="4105557"/>
            <a:ext cx="991061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771799" y="404664"/>
            <a:ext cx="18674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u="sng" dirty="0" smtClean="0">
                <a:latin typeface="Arial" pitchFamily="34" charset="0"/>
                <a:cs typeface="Arial" pitchFamily="34" charset="0"/>
              </a:rPr>
              <a:t>Одузимање</a:t>
            </a:r>
            <a:endParaRPr lang="sr-Latn-RS" sz="24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475656" y="1414479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7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35535" y="193179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8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995936" y="1437559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2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28591" y="193048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1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16216" y="1421447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9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16216" y="1924577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5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Picture 2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8" t="35953" r="78208" b="62157"/>
          <a:stretch/>
        </p:blipFill>
        <p:spPr bwMode="auto">
          <a:xfrm>
            <a:off x="2855337" y="3642160"/>
            <a:ext cx="1072701" cy="423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019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5" grpId="0"/>
      <p:bldP spid="19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9" t="-1" r="1998" b="38458"/>
          <a:stretch/>
        </p:blipFill>
        <p:spPr>
          <a:xfrm>
            <a:off x="1364465" y="0"/>
            <a:ext cx="7106187" cy="68133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71800" y="508518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8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83768" y="638196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7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1960" y="636760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6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0152" y="636228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8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68344" y="636760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7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89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77" t="62860" r="7568" b="4932"/>
          <a:stretch/>
        </p:blipFill>
        <p:spPr>
          <a:xfrm>
            <a:off x="7217" y="764704"/>
            <a:ext cx="9146082" cy="49685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55772" y="119675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7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7704" y="2132856"/>
            <a:ext cx="2743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5     1    10   1      9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34290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2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27788" y="2890397"/>
            <a:ext cx="3485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(17 – 7) – 2 = 10 – 2 = 8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16416" y="119675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6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60228" y="242873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4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195310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6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24328" y="332147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5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87988" y="332147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3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6416" y="285980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7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01139" y="4725144"/>
            <a:ext cx="3493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12 – (2 + 2) = 12 – 4 = 8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32601" y="5108376"/>
            <a:ext cx="657866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500" dirty="0" smtClean="0">
                <a:latin typeface="Arial" pitchFamily="34" charset="0"/>
                <a:cs typeface="Arial" pitchFamily="34" charset="0"/>
              </a:rPr>
              <a:t>Пре две године заједно су имали 8 година.</a:t>
            </a:r>
            <a:endParaRPr lang="sr-Latn-R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90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22" t="23971" r="25412" b="70796"/>
          <a:stretch/>
        </p:blipFill>
        <p:spPr bwMode="auto">
          <a:xfrm>
            <a:off x="539551" y="1428662"/>
            <a:ext cx="7363122" cy="1064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00727" y="21881"/>
            <a:ext cx="51132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Школски рад               </a:t>
            </a:r>
            <a:r>
              <a:rPr lang="sr-Cyrl-RS" sz="2000" dirty="0" smtClean="0"/>
              <a:t>26. 3. 2020.</a:t>
            </a:r>
            <a:r>
              <a:rPr lang="sr-Cyrl-RS" sz="2800" dirty="0" smtClean="0"/>
              <a:t> </a:t>
            </a:r>
            <a:endParaRPr lang="sr-Latn-R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1881"/>
            <a:ext cx="2350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Препиши и израчунај.</a:t>
            </a:r>
            <a:endParaRPr lang="sr-Latn-R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952814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1.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0852" y="966996"/>
            <a:ext cx="6561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Који број треба одузети да разлика буде 10?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94" y="2567065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2.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3760" y="2591684"/>
            <a:ext cx="79143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Растави умањилац на збир два броја. Када први број </a:t>
            </a:r>
          </a:p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одузмеш  од умањеника, добијеш број 10.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0815" y="3676697"/>
            <a:ext cx="1284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12 – 6 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63642" y="3699729"/>
            <a:ext cx="274346" cy="26161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9647727">
            <a:off x="4639" y="3504457"/>
            <a:ext cx="1202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умањеник</a:t>
            </a:r>
            <a:endParaRPr lang="sr-Latn-RS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964265" y="3748258"/>
            <a:ext cx="318926" cy="211197"/>
          </a:xfrm>
          <a:prstGeom prst="straightConnector1">
            <a:avLst/>
          </a:prstGeom>
          <a:ln w="158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986856">
            <a:off x="1836800" y="3563592"/>
            <a:ext cx="1209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0070C0"/>
                </a:solidFill>
              </a:rPr>
              <a:t>умањилац</a:t>
            </a:r>
            <a:endParaRPr lang="sr-Latn-RS" dirty="0">
              <a:solidFill>
                <a:srgbClr val="0070C0"/>
              </a:solidFill>
            </a:endParaRPr>
          </a:p>
        </p:txBody>
      </p:sp>
      <p:pic>
        <p:nvPicPr>
          <p:cNvPr id="20" name="Picture 2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8" t="35953" r="78208" b="62157"/>
          <a:stretch/>
        </p:blipFill>
        <p:spPr bwMode="auto">
          <a:xfrm>
            <a:off x="2855337" y="3642160"/>
            <a:ext cx="1072701" cy="423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Straight Connector 21"/>
          <p:cNvCxnSpPr/>
          <p:nvPr/>
        </p:nvCxnSpPr>
        <p:spPr>
          <a:xfrm>
            <a:off x="2936977" y="4105557"/>
            <a:ext cx="991061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00815" y="4316022"/>
            <a:ext cx="1284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12 – 4 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2936976" y="4653136"/>
            <a:ext cx="991061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20166" y="4922004"/>
            <a:ext cx="1284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12 – 7 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2936977" y="5373216"/>
            <a:ext cx="991061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771799" y="404664"/>
            <a:ext cx="18674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u="sng" dirty="0" smtClean="0">
                <a:latin typeface="Arial" pitchFamily="34" charset="0"/>
                <a:cs typeface="Arial" pitchFamily="34" charset="0"/>
              </a:rPr>
              <a:t>Одузимање</a:t>
            </a:r>
            <a:endParaRPr lang="sr-Latn-RS" sz="24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475656" y="1414479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7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35535" y="193179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8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995936" y="1437559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2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28591" y="193048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1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16216" y="1421447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9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16216" y="1924577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5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28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22" t="23971" r="25412" b="70796"/>
          <a:stretch/>
        </p:blipFill>
        <p:spPr bwMode="auto">
          <a:xfrm>
            <a:off x="539551" y="1428662"/>
            <a:ext cx="7363122" cy="1064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00727" y="21881"/>
            <a:ext cx="51132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Школски рад               </a:t>
            </a:r>
            <a:r>
              <a:rPr lang="sr-Cyrl-RS" sz="2000" dirty="0" smtClean="0"/>
              <a:t>26. 3. 2020.</a:t>
            </a:r>
            <a:r>
              <a:rPr lang="sr-Cyrl-RS" sz="2800" dirty="0" smtClean="0"/>
              <a:t> </a:t>
            </a:r>
            <a:endParaRPr lang="sr-Latn-R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1881"/>
            <a:ext cx="2350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Препиши и израчунај.</a:t>
            </a:r>
            <a:endParaRPr lang="sr-Latn-R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952814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1.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0852" y="966996"/>
            <a:ext cx="6561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Који број треба одузети да разлика буде 10?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94" y="2567065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2.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3760" y="2591684"/>
            <a:ext cx="79143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Растави умањилац на збир два броја. Када први број </a:t>
            </a:r>
          </a:p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одузмеш  од умањеника, добијеш број 10.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0815" y="3676697"/>
            <a:ext cx="1284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12 – 6 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63642" y="3699729"/>
            <a:ext cx="274346" cy="26161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9647727">
            <a:off x="4639" y="3504457"/>
            <a:ext cx="1202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умањеник</a:t>
            </a:r>
            <a:endParaRPr lang="sr-Latn-RS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964265" y="3748258"/>
            <a:ext cx="318926" cy="211197"/>
          </a:xfrm>
          <a:prstGeom prst="straightConnector1">
            <a:avLst/>
          </a:prstGeom>
          <a:ln w="158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986856">
            <a:off x="1836800" y="3563592"/>
            <a:ext cx="1209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0070C0"/>
                </a:solidFill>
              </a:rPr>
              <a:t>умањилац</a:t>
            </a:r>
            <a:endParaRPr lang="sr-Latn-RS" dirty="0">
              <a:solidFill>
                <a:srgbClr val="0070C0"/>
              </a:solidFill>
            </a:endParaRPr>
          </a:p>
        </p:txBody>
      </p:sp>
      <p:pic>
        <p:nvPicPr>
          <p:cNvPr id="20" name="Picture 2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8" t="35953" r="78208" b="62157"/>
          <a:stretch/>
        </p:blipFill>
        <p:spPr bwMode="auto">
          <a:xfrm>
            <a:off x="2855337" y="3642160"/>
            <a:ext cx="1072701" cy="423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Straight Connector 21"/>
          <p:cNvCxnSpPr/>
          <p:nvPr/>
        </p:nvCxnSpPr>
        <p:spPr>
          <a:xfrm>
            <a:off x="2936977" y="4105557"/>
            <a:ext cx="991061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00815" y="4316022"/>
            <a:ext cx="1284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12 – 4 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2936976" y="4653136"/>
            <a:ext cx="991061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20166" y="4922004"/>
            <a:ext cx="1284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12 – 7 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2936977" y="5373216"/>
            <a:ext cx="991061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771799" y="404664"/>
            <a:ext cx="18674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u="sng" dirty="0" smtClean="0">
                <a:latin typeface="Arial" pitchFamily="34" charset="0"/>
                <a:cs typeface="Arial" pitchFamily="34" charset="0"/>
              </a:rPr>
              <a:t>Одузимање</a:t>
            </a:r>
            <a:endParaRPr lang="sr-Latn-RS" sz="24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475656" y="1414479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7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35535" y="193179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8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995936" y="1437559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2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28591" y="193048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1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16216" y="1421447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9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16216" y="1924577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5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8" name="Picture 2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47" t="38587" r="78533" b="59644"/>
          <a:stretch/>
        </p:blipFill>
        <p:spPr bwMode="auto">
          <a:xfrm>
            <a:off x="2855337" y="4168245"/>
            <a:ext cx="1078396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47" t="41504" r="77246" b="56849"/>
          <a:stretch/>
        </p:blipFill>
        <p:spPr bwMode="auto">
          <a:xfrm>
            <a:off x="2855337" y="4922004"/>
            <a:ext cx="1291424" cy="40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91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22" t="23971" r="25412" b="70796"/>
          <a:stretch/>
        </p:blipFill>
        <p:spPr bwMode="auto">
          <a:xfrm>
            <a:off x="539551" y="1428662"/>
            <a:ext cx="7363122" cy="1064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00727" y="21881"/>
            <a:ext cx="51132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Школски рад               </a:t>
            </a:r>
            <a:r>
              <a:rPr lang="sr-Cyrl-RS" sz="2000" dirty="0" smtClean="0"/>
              <a:t>26. 3. 2020.</a:t>
            </a:r>
            <a:r>
              <a:rPr lang="sr-Cyrl-RS" sz="2800" dirty="0" smtClean="0"/>
              <a:t> </a:t>
            </a:r>
            <a:endParaRPr lang="sr-Latn-R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1881"/>
            <a:ext cx="2350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Препиши и израчунај.</a:t>
            </a:r>
            <a:endParaRPr lang="sr-Latn-R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952814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1.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0852" y="966996"/>
            <a:ext cx="6561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Који број треба одузети да разлика буде 10?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34" t="36234" r="61340" b="56296"/>
          <a:stretch/>
        </p:blipFill>
        <p:spPr bwMode="auto">
          <a:xfrm>
            <a:off x="4515498" y="3786081"/>
            <a:ext cx="1252669" cy="1765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-294" y="2567065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2.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3760" y="2591684"/>
            <a:ext cx="79143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Растави умањилац на збир два броја. Када први број </a:t>
            </a:r>
          </a:p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одузмеш  од умањеника, добијеш број 10.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0815" y="3676697"/>
            <a:ext cx="1284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12 – 6 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63642" y="3699729"/>
            <a:ext cx="274346" cy="26161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9647727">
            <a:off x="4639" y="3504457"/>
            <a:ext cx="1202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умањеник</a:t>
            </a:r>
            <a:endParaRPr lang="sr-Latn-RS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964265" y="3748258"/>
            <a:ext cx="318926" cy="211197"/>
          </a:xfrm>
          <a:prstGeom prst="straightConnector1">
            <a:avLst/>
          </a:prstGeom>
          <a:ln w="158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986856">
            <a:off x="1836800" y="3563592"/>
            <a:ext cx="1209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0070C0"/>
                </a:solidFill>
              </a:rPr>
              <a:t>умањилац</a:t>
            </a:r>
            <a:endParaRPr lang="sr-Latn-RS" dirty="0">
              <a:solidFill>
                <a:srgbClr val="0070C0"/>
              </a:solidFill>
            </a:endParaRPr>
          </a:p>
        </p:txBody>
      </p:sp>
      <p:pic>
        <p:nvPicPr>
          <p:cNvPr id="20" name="Picture 2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8" t="35953" r="78208" b="62157"/>
          <a:stretch/>
        </p:blipFill>
        <p:spPr bwMode="auto">
          <a:xfrm>
            <a:off x="2855337" y="3642160"/>
            <a:ext cx="1072701" cy="423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Straight Connector 21"/>
          <p:cNvCxnSpPr/>
          <p:nvPr/>
        </p:nvCxnSpPr>
        <p:spPr>
          <a:xfrm>
            <a:off x="2936977" y="4105557"/>
            <a:ext cx="991061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00815" y="4316022"/>
            <a:ext cx="1284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12 – 4 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2936976" y="4653136"/>
            <a:ext cx="991061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20166" y="4922004"/>
            <a:ext cx="1284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12 – 7 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2936977" y="5373216"/>
            <a:ext cx="991061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49" t="36138" r="31134" b="56296"/>
          <a:stretch/>
        </p:blipFill>
        <p:spPr bwMode="auto">
          <a:xfrm>
            <a:off x="7073394" y="3845229"/>
            <a:ext cx="1081184" cy="169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2771799" y="404664"/>
            <a:ext cx="18674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u="sng" dirty="0" smtClean="0">
                <a:latin typeface="Arial" pitchFamily="34" charset="0"/>
                <a:cs typeface="Arial" pitchFamily="34" charset="0"/>
              </a:rPr>
              <a:t>Одузимање</a:t>
            </a:r>
            <a:endParaRPr lang="sr-Latn-RS" sz="24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475656" y="1414479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7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35535" y="193179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8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995936" y="1437559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2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28591" y="193048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1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16216" y="1421447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9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16216" y="1924577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5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8" name="Picture 2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47" t="38587" r="78533" b="59644"/>
          <a:stretch/>
        </p:blipFill>
        <p:spPr bwMode="auto">
          <a:xfrm>
            <a:off x="2855337" y="4168245"/>
            <a:ext cx="1078396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47" t="41504" r="77246" b="56849"/>
          <a:stretch/>
        </p:blipFill>
        <p:spPr bwMode="auto">
          <a:xfrm>
            <a:off x="2855337" y="4922004"/>
            <a:ext cx="1291424" cy="40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54" t="36234" r="52963" b="56296"/>
          <a:stretch/>
        </p:blipFill>
        <p:spPr bwMode="auto">
          <a:xfrm>
            <a:off x="5796136" y="3791777"/>
            <a:ext cx="1021571" cy="1765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72" t="36234" r="52947" b="56296"/>
          <a:stretch/>
        </p:blipFill>
        <p:spPr bwMode="auto">
          <a:xfrm>
            <a:off x="8186744" y="3837286"/>
            <a:ext cx="957255" cy="1765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59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22" t="23971" r="25412" b="70796"/>
          <a:stretch/>
        </p:blipFill>
        <p:spPr bwMode="auto">
          <a:xfrm>
            <a:off x="539551" y="1428662"/>
            <a:ext cx="7363122" cy="1064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00727" y="21881"/>
            <a:ext cx="51132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Школски рад               </a:t>
            </a:r>
            <a:r>
              <a:rPr lang="sr-Cyrl-RS" sz="2000" dirty="0" smtClean="0"/>
              <a:t>26. 3. 2020.</a:t>
            </a:r>
            <a:r>
              <a:rPr lang="sr-Cyrl-RS" sz="2800" dirty="0" smtClean="0"/>
              <a:t> </a:t>
            </a:r>
            <a:endParaRPr lang="sr-Latn-R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1881"/>
            <a:ext cx="2350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Препиши и израчунај.</a:t>
            </a:r>
            <a:endParaRPr lang="sr-Latn-R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952814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1.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0852" y="966996"/>
            <a:ext cx="6561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Који број треба одузети да разлика буде 10?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34" t="36234" r="61340" b="56296"/>
          <a:stretch/>
        </p:blipFill>
        <p:spPr bwMode="auto">
          <a:xfrm>
            <a:off x="4515498" y="3786081"/>
            <a:ext cx="1252669" cy="1765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-294" y="2567065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2.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3760" y="2591684"/>
            <a:ext cx="79143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Растави умањилац на збир два броја. Када први број </a:t>
            </a:r>
          </a:p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одузмеш  од умањеника, добијеш број 10.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0815" y="3676697"/>
            <a:ext cx="1284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12 – 6 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63642" y="3699729"/>
            <a:ext cx="274346" cy="26161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9647727">
            <a:off x="4639" y="3504457"/>
            <a:ext cx="1202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умањеник</a:t>
            </a:r>
            <a:endParaRPr lang="sr-Latn-RS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964265" y="3748258"/>
            <a:ext cx="318926" cy="211197"/>
          </a:xfrm>
          <a:prstGeom prst="straightConnector1">
            <a:avLst/>
          </a:prstGeom>
          <a:ln w="158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986856">
            <a:off x="1836800" y="3563592"/>
            <a:ext cx="1209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0070C0"/>
                </a:solidFill>
              </a:rPr>
              <a:t>умањилац</a:t>
            </a:r>
            <a:endParaRPr lang="sr-Latn-RS" dirty="0">
              <a:solidFill>
                <a:srgbClr val="0070C0"/>
              </a:solidFill>
            </a:endParaRPr>
          </a:p>
        </p:txBody>
      </p:sp>
      <p:pic>
        <p:nvPicPr>
          <p:cNvPr id="20" name="Picture 2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8" t="35953" r="78208" b="62157"/>
          <a:stretch/>
        </p:blipFill>
        <p:spPr bwMode="auto">
          <a:xfrm>
            <a:off x="2855337" y="3642160"/>
            <a:ext cx="1072701" cy="423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Straight Connector 21"/>
          <p:cNvCxnSpPr/>
          <p:nvPr/>
        </p:nvCxnSpPr>
        <p:spPr>
          <a:xfrm>
            <a:off x="2936977" y="4105557"/>
            <a:ext cx="991061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00815" y="4316022"/>
            <a:ext cx="1284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12 – 4 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2936976" y="4653136"/>
            <a:ext cx="991061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20166" y="4922004"/>
            <a:ext cx="1284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12 – 7 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2936977" y="5373216"/>
            <a:ext cx="991061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49" t="36138" r="31134" b="56296"/>
          <a:stretch/>
        </p:blipFill>
        <p:spPr bwMode="auto">
          <a:xfrm>
            <a:off x="7073394" y="3845229"/>
            <a:ext cx="1081184" cy="169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54" t="36234" r="52963" b="56296"/>
          <a:stretch/>
        </p:blipFill>
        <p:spPr bwMode="auto">
          <a:xfrm>
            <a:off x="5796136" y="3791777"/>
            <a:ext cx="1021571" cy="1765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2771799" y="404664"/>
            <a:ext cx="18674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u="sng" dirty="0" smtClean="0">
                <a:latin typeface="Arial" pitchFamily="34" charset="0"/>
                <a:cs typeface="Arial" pitchFamily="34" charset="0"/>
              </a:rPr>
              <a:t>Одузимање</a:t>
            </a:r>
            <a:endParaRPr lang="sr-Latn-RS" sz="24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475656" y="1414479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7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35535" y="193179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8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995936" y="1437559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2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28591" y="193048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1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16216" y="1421447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9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16216" y="1924577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5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8" name="Picture 2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47" t="38587" r="78533" b="59644"/>
          <a:stretch/>
        </p:blipFill>
        <p:spPr bwMode="auto">
          <a:xfrm>
            <a:off x="2855337" y="4168245"/>
            <a:ext cx="1078396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47" t="41504" r="77246" b="56849"/>
          <a:stretch/>
        </p:blipFill>
        <p:spPr bwMode="auto">
          <a:xfrm>
            <a:off x="2855337" y="4922004"/>
            <a:ext cx="1291424" cy="40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5796136" y="3737657"/>
            <a:ext cx="1040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sr-Cyrl-RS" sz="24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6 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1" name="Picture 2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72" t="36234" r="52947" b="56296"/>
          <a:stretch/>
        </p:blipFill>
        <p:spPr bwMode="auto">
          <a:xfrm>
            <a:off x="8186744" y="3837286"/>
            <a:ext cx="957255" cy="1765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5860588" y="4316022"/>
            <a:ext cx="1040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sr-Cyrl-RS" sz="24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2 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860588" y="4934532"/>
            <a:ext cx="1040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6 </a:t>
            </a:r>
            <a:r>
              <a:rPr lang="sr-Cyrl-RS" sz="24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sr-Cyrl-RS" sz="2800" dirty="0">
                <a:latin typeface="Arial" pitchFamily="34" charset="0"/>
                <a:cs typeface="Arial" pitchFamily="34" charset="0"/>
              </a:rPr>
              <a:t>3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096367" y="3803942"/>
            <a:ext cx="1040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6 </a:t>
            </a:r>
            <a:r>
              <a:rPr lang="sr-Cyrl-RS" sz="24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2 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154578" y="4384269"/>
            <a:ext cx="1040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sr-Cyrl-RS" sz="24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3 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186744" y="5012088"/>
            <a:ext cx="1040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sr-Cyrl-RS" sz="24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7 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27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43" grpId="0"/>
      <p:bldP spid="44" grpId="0"/>
      <p:bldP spid="45" grpId="0"/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47595" r="12896" b="49239"/>
          <a:stretch/>
        </p:blipFill>
        <p:spPr bwMode="auto">
          <a:xfrm>
            <a:off x="539551" y="243024"/>
            <a:ext cx="3694531" cy="4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30" t="50851" r="39357" b="46781"/>
          <a:stretch/>
        </p:blipFill>
        <p:spPr bwMode="auto">
          <a:xfrm>
            <a:off x="651901" y="825116"/>
            <a:ext cx="766917" cy="37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54097" r="8003" b="43183"/>
          <a:stretch/>
        </p:blipFill>
        <p:spPr bwMode="auto">
          <a:xfrm>
            <a:off x="539551" y="1340768"/>
            <a:ext cx="4214812" cy="42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23" y="29815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3.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29815"/>
            <a:ext cx="3071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Препиш, нацртај и израчунај.</a:t>
            </a:r>
            <a:endParaRPr lang="sr-Latn-R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85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47595" r="12896" b="49239"/>
          <a:stretch/>
        </p:blipFill>
        <p:spPr bwMode="auto">
          <a:xfrm>
            <a:off x="539551" y="243024"/>
            <a:ext cx="3694531" cy="4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30" t="50851" r="39357" b="46781"/>
          <a:stretch/>
        </p:blipFill>
        <p:spPr bwMode="auto">
          <a:xfrm>
            <a:off x="651901" y="825116"/>
            <a:ext cx="766917" cy="37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CCCEC59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7" t="54097" r="8003" b="43183"/>
          <a:stretch/>
        </p:blipFill>
        <p:spPr bwMode="auto">
          <a:xfrm>
            <a:off x="539551" y="1340768"/>
            <a:ext cx="4214812" cy="42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23" y="29815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3.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29815"/>
            <a:ext cx="3071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Препиш, нацртај и израчунај.</a:t>
            </a:r>
            <a:endParaRPr lang="sr-Latn-RS" dirty="0">
              <a:solidFill>
                <a:srgbClr val="FF0000"/>
              </a:solidFill>
            </a:endParaRPr>
          </a:p>
        </p:txBody>
      </p:sp>
      <p:sp>
        <p:nvSpPr>
          <p:cNvPr id="7" name="Line 32"/>
          <p:cNvSpPr>
            <a:spLocks noChangeShapeType="1"/>
          </p:cNvSpPr>
          <p:nvPr/>
        </p:nvSpPr>
        <p:spPr bwMode="auto">
          <a:xfrm flipV="1">
            <a:off x="1085782" y="825116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8" name="Line 32"/>
          <p:cNvSpPr>
            <a:spLocks noChangeShapeType="1"/>
          </p:cNvSpPr>
          <p:nvPr/>
        </p:nvSpPr>
        <p:spPr bwMode="auto">
          <a:xfrm flipV="1">
            <a:off x="725419" y="825115"/>
            <a:ext cx="3603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4214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962</Words>
  <Application>Microsoft Office PowerPoint</Application>
  <PresentationFormat>On-screen Show (4:3)</PresentationFormat>
  <Paragraphs>197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</dc:creator>
  <cp:lastModifiedBy>katarina</cp:lastModifiedBy>
  <cp:revision>20</cp:revision>
  <dcterms:created xsi:type="dcterms:W3CDTF">2020-03-22T08:00:59Z</dcterms:created>
  <dcterms:modified xsi:type="dcterms:W3CDTF">2020-03-24T08:06:09Z</dcterms:modified>
</cp:coreProperties>
</file>